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56" r:id="rId2"/>
    <p:sldId id="279" r:id="rId3"/>
    <p:sldId id="278" r:id="rId4"/>
    <p:sldId id="286" r:id="rId5"/>
    <p:sldId id="264" r:id="rId6"/>
    <p:sldId id="280" r:id="rId7"/>
    <p:sldId id="284" r:id="rId8"/>
    <p:sldId id="287" r:id="rId9"/>
    <p:sldId id="288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FFFF99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7" autoAdjust="0"/>
  </p:normalViewPr>
  <p:slideViewPr>
    <p:cSldViewPr snapToGrid="0">
      <p:cViewPr>
        <p:scale>
          <a:sx n="81" d="100"/>
          <a:sy n="81" d="100"/>
        </p:scale>
        <p:origin x="-25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27B9-78F9-4B86-85F4-7F5A35D42419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EFFA9-5B66-42A2-8D92-F5399DD6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3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4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469B62-D27E-45E9-8FEA-830A1059123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C6BF5F4-8400-400D-86CE-9643C9B282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D30646-628A-1BD8-4820-E0EEEE8FC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10" y="4484076"/>
            <a:ext cx="11422965" cy="149178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skerville Old Face" panose="02020602080505020303" pitchFamily="18" charset="0"/>
              </a:rPr>
              <a:t>QADRIYATLARDAN QADR TOPGAN YURT</a:t>
            </a:r>
            <a:r>
              <a:rPr lang="uz-Latn-UZ" sz="4000" b="1" dirty="0">
                <a:latin typeface="Baskerville Old Face" panose="02020602080505020303" pitchFamily="18" charset="0"/>
              </a:rPr>
              <a:t>.</a:t>
            </a:r>
            <a:endParaRPr lang="ru-RU" sz="4000" b="1" dirty="0"/>
          </a:p>
          <a:p>
            <a:pPr algn="ctr"/>
            <a:endParaRPr lang="uz-Cyrl-UZ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uz-Cyrl-U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Cyrl-U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Cyrl-UZ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Cyrl-UZ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867900" y="519641"/>
            <a:ext cx="1571625" cy="33760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314325" y="5975866"/>
            <a:ext cx="952500" cy="577334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Yangi O'zbekiston» majmuasi va Mustaqillik monumentining ochilish marosimi  bo'lib o'tmoq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9" y="619437"/>
            <a:ext cx="6950678" cy="3512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Юных северян приглашают на Всероссийский конкурс «Голубь мира» - ГАНОУ МО  «ЦО «Лапланди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68" y="1071361"/>
            <a:ext cx="2218593" cy="23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5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4895" y="2020482"/>
            <a:ext cx="936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E’TIBORINGIZ UCHUN TASHAKKUR</a:t>
            </a: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6" name="Минус 5"/>
          <p:cNvSpPr/>
          <p:nvPr/>
        </p:nvSpPr>
        <p:spPr>
          <a:xfrm>
            <a:off x="2559817" y="2875409"/>
            <a:ext cx="7272808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F93BE5-01A5-74FA-0E92-1D910F88101A}"/>
              </a:ext>
            </a:extLst>
          </p:cNvPr>
          <p:cNvSpPr/>
          <p:nvPr/>
        </p:nvSpPr>
        <p:spPr>
          <a:xfrm>
            <a:off x="762000" y="328740"/>
            <a:ext cx="10477500" cy="6960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Baskerville Old Face" panose="02020602080505020303" pitchFamily="18" charset="0"/>
              </a:rPr>
              <a:t>Qadriyat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atamasi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arabcha</a:t>
            </a:r>
            <a:r>
              <a:rPr lang="en-US" sz="2400" dirty="0">
                <a:latin typeface="Baskerville Old Face" panose="02020602080505020303" pitchFamily="18" charset="0"/>
              </a:rPr>
              <a:t> “</a:t>
            </a:r>
            <a:r>
              <a:rPr lang="en-US" sz="2400" dirty="0" err="1">
                <a:latin typeface="Baskerville Old Face" panose="02020602080505020303" pitchFamily="18" charset="0"/>
              </a:rPr>
              <a:t>qadr</a:t>
            </a:r>
            <a:r>
              <a:rPr lang="en-US" sz="2400" dirty="0">
                <a:latin typeface="Baskerville Old Face" panose="02020602080505020303" pitchFamily="18" charset="0"/>
              </a:rPr>
              <a:t>” </a:t>
            </a:r>
            <a:r>
              <a:rPr lang="en-US" sz="2400" dirty="0" err="1">
                <a:latin typeface="Baskerville Old Face" panose="02020602080505020303" pitchFamily="18" charset="0"/>
              </a:rPr>
              <a:t>so‘zidan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olingan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bo‘lib</a:t>
            </a:r>
            <a:r>
              <a:rPr lang="en-US" sz="2400" dirty="0">
                <a:latin typeface="Baskerville Old Face" panose="02020602080505020303" pitchFamily="18" charset="0"/>
              </a:rPr>
              <a:t>, </a:t>
            </a:r>
            <a:r>
              <a:rPr lang="en-US" sz="2400" dirty="0" err="1">
                <a:latin typeface="Baskerville Old Face" panose="02020602080505020303" pitchFamily="18" charset="0"/>
              </a:rPr>
              <a:t>qimmatli</a:t>
            </a:r>
            <a:r>
              <a:rPr lang="en-US" sz="2400" dirty="0">
                <a:latin typeface="Baskerville Old Face" panose="02020602080505020303" pitchFamily="18" charset="0"/>
              </a:rPr>
              <a:t>, </a:t>
            </a:r>
            <a:r>
              <a:rPr lang="en-US" sz="2400" dirty="0" err="1">
                <a:latin typeface="Baskerville Old Face" panose="02020602080505020303" pitchFamily="18" charset="0"/>
              </a:rPr>
              <a:t>foydali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degan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maʼnoni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anglatadi</a:t>
            </a:r>
            <a:r>
              <a:rPr lang="en-US" sz="2400" dirty="0">
                <a:latin typeface="Baskerville Old Face" panose="02020602080505020303" pitchFamily="18" charset="0"/>
              </a:rPr>
              <a:t>. </a:t>
            </a:r>
            <a:endParaRPr lang="ru-RU" altLang="en-US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25" y="4857750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812" y="5974081"/>
            <a:ext cx="108870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9" descr="Умный дом&quot; - системы автоматизации и безопасности ӏ Domus Sapie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50" y="288632"/>
            <a:ext cx="675503" cy="6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563" y="1304925"/>
            <a:ext cx="10472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dirty="0">
                <a:latin typeface="Baskerville Old Face" panose="02020602080505020303" pitchFamily="18" charset="0"/>
              </a:rPr>
              <a:t>	</a:t>
            </a:r>
            <a:r>
              <a:rPr lang="en-US" sz="2800" dirty="0">
                <a:latin typeface="Baskerville Old Face" panose="02020602080505020303" pitchFamily="18" charset="0"/>
              </a:rPr>
              <a:t>Har </a:t>
            </a:r>
            <a:r>
              <a:rPr lang="en-US" sz="2800" dirty="0" err="1">
                <a:latin typeface="Baskerville Old Face" panose="02020602080505020303" pitchFamily="18" charset="0"/>
              </a:rPr>
              <a:t>bir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xalqning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milliy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qadriyatlarini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uning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tarixi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maʼnaviyati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madaniyati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o‘ziga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xos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urf-odatlari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anʼanalarisiz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tasavvur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qilish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qiyin</a:t>
            </a:r>
            <a:r>
              <a:rPr lang="en-US" sz="2800" dirty="0">
                <a:latin typeface="Baskerville Old Face" panose="02020602080505020303" pitchFamily="18" charset="0"/>
              </a:rPr>
              <a:t>. “</a:t>
            </a:r>
            <a:r>
              <a:rPr lang="en-US" sz="2800" dirty="0" err="1">
                <a:latin typeface="Baskerville Old Face" panose="02020602080505020303" pitchFamily="18" charset="0"/>
              </a:rPr>
              <a:t>Qadriyat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deyilganda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inson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insoniyat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uchun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ahamiyatli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bo‘lgan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millat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elat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ijtimoiy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guruhlarning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manfaatlari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maqsadlariga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xizmat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qiladigan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ular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tomonidan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baholanib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qadrlanadigan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tabiat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jamiyat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neʼmatlari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hodisalari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majmuini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tushunmog‘imiz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lozim</a:t>
            </a:r>
            <a:r>
              <a:rPr lang="en-US" sz="2800" dirty="0">
                <a:latin typeface="Baskerville Old Face" panose="02020602080505020303" pitchFamily="18" charset="0"/>
              </a:rPr>
              <a:t>. </a:t>
            </a:r>
            <a:endParaRPr lang="ru-RU" sz="2800" dirty="0"/>
          </a:p>
          <a:p>
            <a:pPr algn="just"/>
            <a:r>
              <a:rPr lang="en-US" sz="2800" dirty="0" err="1">
                <a:latin typeface="Baskerville Old Face" panose="02020602080505020303" pitchFamily="18" charset="0"/>
              </a:rPr>
              <a:t>Qadriyat</a:t>
            </a:r>
            <a:r>
              <a:rPr lang="en-US" sz="2800" dirty="0">
                <a:latin typeface="Baskerville Old Face" panose="02020602080505020303" pitchFamily="18" charset="0"/>
              </a:rPr>
              <a:t> – </a:t>
            </a:r>
            <a:r>
              <a:rPr lang="en-US" sz="2800" dirty="0" err="1">
                <a:latin typeface="Baskerville Old Face" panose="02020602080505020303" pitchFamily="18" charset="0"/>
              </a:rPr>
              <a:t>bu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tabiiy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ijtimoiy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hayotda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namoyon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bo‘ladigan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shaxsiy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ijtimoiy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ehtiyojni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qondirishga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xizmat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qiladigan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moddiy-madaniy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maʼnaviy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omillar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yig‘indisidir</a:t>
            </a:r>
            <a:r>
              <a:rPr lang="en-US" sz="2800" dirty="0">
                <a:latin typeface="Baskerville Old Face" panose="02020602080505020303" pitchFamily="18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60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4">
            <a:extLst>
              <a:ext uri="{FF2B5EF4-FFF2-40B4-BE49-F238E27FC236}">
                <a16:creationId xmlns:a16="http://schemas.microsoft.com/office/drawing/2014/main" xmlns="" id="{3370E6F4-9A7B-45D7-BB4B-361DB6C41120}"/>
              </a:ext>
            </a:extLst>
          </p:cNvPr>
          <p:cNvCxnSpPr>
            <a:cxnSpLocks/>
          </p:cNvCxnSpPr>
          <p:nvPr/>
        </p:nvCxnSpPr>
        <p:spPr>
          <a:xfrm>
            <a:off x="990600" y="3229145"/>
            <a:ext cx="10383716" cy="0"/>
          </a:xfrm>
          <a:prstGeom prst="line">
            <a:avLst/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7">
            <a:extLst>
              <a:ext uri="{FF2B5EF4-FFF2-40B4-BE49-F238E27FC236}">
                <a16:creationId xmlns:a16="http://schemas.microsoft.com/office/drawing/2014/main" xmlns="" id="{BF2DCACD-2E09-44E1-9851-4F75B5047EB1}"/>
              </a:ext>
            </a:extLst>
          </p:cNvPr>
          <p:cNvSpPr/>
          <p:nvPr/>
        </p:nvSpPr>
        <p:spPr>
          <a:xfrm>
            <a:off x="1189468" y="3085145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8">
            <a:extLst>
              <a:ext uri="{FF2B5EF4-FFF2-40B4-BE49-F238E27FC236}">
                <a16:creationId xmlns:a16="http://schemas.microsoft.com/office/drawing/2014/main" xmlns="" id="{621211E9-CB35-44F5-B684-A75FC75E263F}"/>
              </a:ext>
            </a:extLst>
          </p:cNvPr>
          <p:cNvSpPr/>
          <p:nvPr/>
        </p:nvSpPr>
        <p:spPr>
          <a:xfrm>
            <a:off x="2445327" y="3128096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xmlns="" id="{CC161237-DA56-42CB-8CB9-FCAF55A90CD4}"/>
              </a:ext>
            </a:extLst>
          </p:cNvPr>
          <p:cNvSpPr/>
          <p:nvPr/>
        </p:nvSpPr>
        <p:spPr>
          <a:xfrm>
            <a:off x="5169594" y="3085145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10">
            <a:extLst>
              <a:ext uri="{FF2B5EF4-FFF2-40B4-BE49-F238E27FC236}">
                <a16:creationId xmlns:a16="http://schemas.microsoft.com/office/drawing/2014/main" xmlns="" id="{1E3304D4-BA32-4942-AC9C-47B3A827115C}"/>
              </a:ext>
            </a:extLst>
          </p:cNvPr>
          <p:cNvSpPr/>
          <p:nvPr/>
        </p:nvSpPr>
        <p:spPr>
          <a:xfrm>
            <a:off x="7159665" y="3052832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xmlns="" id="{AFAF81D6-E3B6-4620-923D-357EED45D0D0}"/>
              </a:ext>
            </a:extLst>
          </p:cNvPr>
          <p:cNvSpPr/>
          <p:nvPr/>
        </p:nvSpPr>
        <p:spPr>
          <a:xfrm>
            <a:off x="9009209" y="3089996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1EB8D69-CEF8-4E58-B89B-0E525EB66C35}"/>
              </a:ext>
            </a:extLst>
          </p:cNvPr>
          <p:cNvSpPr txBox="1"/>
          <p:nvPr/>
        </p:nvSpPr>
        <p:spPr>
          <a:xfrm>
            <a:off x="3414375" y="1179612"/>
            <a:ext cx="3510437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latin typeface="Baskerville Old Face" panose="02020602080505020303" pitchFamily="18" charset="0"/>
              </a:rPr>
              <a:t>Tabiiy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latin typeface="Baskerville Old Face" panose="02020602080505020303" pitchFamily="18" charset="0"/>
              </a:rPr>
              <a:t>qadriyatlar</a:t>
            </a:r>
            <a:endParaRPr kumimoji="0" lang="ru-RU" altLang="ko-KR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0A1F2B4-391B-421D-82D5-F5FA5A6906D6}"/>
              </a:ext>
            </a:extLst>
          </p:cNvPr>
          <p:cNvSpPr txBox="1"/>
          <p:nvPr/>
        </p:nvSpPr>
        <p:spPr>
          <a:xfrm>
            <a:off x="2887003" y="1179612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5E7EE17-16F7-4EF2-917C-CCA1554A0DDD}"/>
              </a:ext>
            </a:extLst>
          </p:cNvPr>
          <p:cNvSpPr txBox="1"/>
          <p:nvPr/>
        </p:nvSpPr>
        <p:spPr>
          <a:xfrm>
            <a:off x="1459510" y="3636188"/>
            <a:ext cx="1053079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9B4436E-5E6A-4958-8B7A-7633F2D2039E}"/>
              </a:ext>
            </a:extLst>
          </p:cNvPr>
          <p:cNvSpPr txBox="1"/>
          <p:nvPr/>
        </p:nvSpPr>
        <p:spPr>
          <a:xfrm>
            <a:off x="8094322" y="1114709"/>
            <a:ext cx="3598172" cy="16004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latin typeface="Baskerville Old Face" panose="02020602080505020303" pitchFamily="18" charset="0"/>
              </a:rPr>
              <a:t>Iqtisodiy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latin typeface="Baskerville Old Face" panose="02020602080505020303" pitchFamily="18" charset="0"/>
              </a:rPr>
              <a:t>qadriyatlar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</a:t>
            </a:r>
            <a:endParaRPr kumimoji="0" lang="ru-RU" altLang="ko-K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BA5362C-1F26-4FCC-A910-E0EE34A4A632}"/>
              </a:ext>
            </a:extLst>
          </p:cNvPr>
          <p:cNvSpPr txBox="1"/>
          <p:nvPr/>
        </p:nvSpPr>
        <p:spPr>
          <a:xfrm>
            <a:off x="7504397" y="1307280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F63AC73-4D25-45DD-A9CA-0EF7795AF4D4}"/>
              </a:ext>
            </a:extLst>
          </p:cNvPr>
          <p:cNvSpPr txBox="1"/>
          <p:nvPr/>
        </p:nvSpPr>
        <p:spPr>
          <a:xfrm>
            <a:off x="5818290" y="3681698"/>
            <a:ext cx="3197679" cy="160043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latin typeface="Baskerville Old Face" panose="02020602080505020303" pitchFamily="18" charset="0"/>
              </a:rPr>
              <a:t>Maʼnaviy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latin typeface="Baskerville Old Face" panose="02020602080505020303" pitchFamily="18" charset="0"/>
              </a:rPr>
              <a:t>qadriyatlar</a:t>
            </a:r>
            <a:r>
              <a:rPr lang="en-US" i="1" dirty="0"/>
              <a:t/>
            </a:r>
            <a:br>
              <a:rPr lang="en-US" i="1" dirty="0"/>
            </a:br>
            <a:endParaRPr lang="ru-RU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DE7E6B3-30A0-4584-94D0-A89BC5B86843}"/>
              </a:ext>
            </a:extLst>
          </p:cNvPr>
          <p:cNvSpPr txBox="1"/>
          <p:nvPr/>
        </p:nvSpPr>
        <p:spPr>
          <a:xfrm>
            <a:off x="5484299" y="357085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34">
            <a:extLst>
              <a:ext uri="{FF2B5EF4-FFF2-40B4-BE49-F238E27FC236}">
                <a16:creationId xmlns:a16="http://schemas.microsoft.com/office/drawing/2014/main" xmlns="" id="{D5182CFA-04A0-4D34-AF40-314668718850}"/>
              </a:ext>
            </a:extLst>
          </p:cNvPr>
          <p:cNvSpPr/>
          <p:nvPr/>
        </p:nvSpPr>
        <p:spPr>
          <a:xfrm>
            <a:off x="1267177" y="3770246"/>
            <a:ext cx="113463" cy="187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xmlns="" id="{5805EEB1-D22E-4EB1-A528-BA817F6F9BA3}"/>
              </a:ext>
            </a:extLst>
          </p:cNvPr>
          <p:cNvSpPr/>
          <p:nvPr/>
        </p:nvSpPr>
        <p:spPr>
          <a:xfrm>
            <a:off x="5256862" y="3585711"/>
            <a:ext cx="113463" cy="187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704FC7CD-B7FC-4110-832E-9116CA4AD34B}"/>
              </a:ext>
            </a:extLst>
          </p:cNvPr>
          <p:cNvSpPr/>
          <p:nvPr/>
        </p:nvSpPr>
        <p:spPr>
          <a:xfrm>
            <a:off x="9127818" y="3545307"/>
            <a:ext cx="113463" cy="187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xmlns="" id="{10E9E11D-6DDC-4AC0-AF23-29291C68BFBC}"/>
              </a:ext>
            </a:extLst>
          </p:cNvPr>
          <p:cNvSpPr/>
          <p:nvPr/>
        </p:nvSpPr>
        <p:spPr>
          <a:xfrm>
            <a:off x="2532596" y="1109735"/>
            <a:ext cx="113463" cy="187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38">
            <a:extLst>
              <a:ext uri="{FF2B5EF4-FFF2-40B4-BE49-F238E27FC236}">
                <a16:creationId xmlns:a16="http://schemas.microsoft.com/office/drawing/2014/main" xmlns="" id="{750473D5-0299-4288-9E03-FDF43A9CAD72}"/>
              </a:ext>
            </a:extLst>
          </p:cNvPr>
          <p:cNvSpPr/>
          <p:nvPr/>
        </p:nvSpPr>
        <p:spPr>
          <a:xfrm>
            <a:off x="7246934" y="1179612"/>
            <a:ext cx="113463" cy="187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7209" y="357085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92243" y="3569843"/>
            <a:ext cx="2323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latin typeface="Baskerville Old Face" panose="02020602080505020303" pitchFamily="18" charset="0"/>
              </a:rPr>
              <a:t>Axloqiy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latin typeface="Baskerville Old Face" panose="02020602080505020303" pitchFamily="18" charset="0"/>
              </a:rPr>
              <a:t>qadriyatlar</a:t>
            </a:r>
            <a:endParaRPr lang="ru-RU" altLang="ko-K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DF93BE5-01A5-74FA-0E92-1D910F88101A}"/>
              </a:ext>
            </a:extLst>
          </p:cNvPr>
          <p:cNvSpPr/>
          <p:nvPr/>
        </p:nvSpPr>
        <p:spPr>
          <a:xfrm>
            <a:off x="990600" y="259184"/>
            <a:ext cx="10477500" cy="6960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askerville Old Face" panose="02020602080505020303" pitchFamily="18" charset="0"/>
              </a:rPr>
              <a:t>Milliy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qadriyatlarning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quyidagi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ko‘rinishlari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mavjud</a:t>
            </a:r>
            <a:r>
              <a:rPr lang="en-US" sz="2000" i="1" dirty="0"/>
              <a:t>:</a:t>
            </a:r>
            <a:endParaRPr lang="ru-RU" sz="2000" dirty="0"/>
          </a:p>
        </p:txBody>
      </p:sp>
      <p:pic>
        <p:nvPicPr>
          <p:cNvPr id="25" name="Picture 11" descr="Mahallado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0" y="1072747"/>
            <a:ext cx="2188626" cy="1444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24550" y="6481465"/>
            <a:ext cx="5969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B4436E-5E6A-4958-8B7A-7633F2D2039E}"/>
              </a:ext>
            </a:extLst>
          </p:cNvPr>
          <p:cNvSpPr txBox="1"/>
          <p:nvPr/>
        </p:nvSpPr>
        <p:spPr>
          <a:xfrm>
            <a:off x="1772153" y="3860983"/>
            <a:ext cx="3598172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en-US" b="1" i="1" dirty="0"/>
              <a:t> </a:t>
            </a:r>
            <a:r>
              <a:rPr lang="en-US" sz="4000" b="1" dirty="0" err="1">
                <a:latin typeface="Baskerville Old Face" panose="02020602080505020303" pitchFamily="18" charset="0"/>
              </a:rPr>
              <a:t>Ijtimoiy-siyosiy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  <a:r>
              <a:rPr lang="en-US" sz="4000" b="1" dirty="0" err="1">
                <a:latin typeface="Baskerville Old Face" panose="02020602080505020303" pitchFamily="18" charset="0"/>
              </a:rPr>
              <a:t>qadriyatlar</a:t>
            </a:r>
            <a:endParaRPr kumimoji="0" lang="ru-RU" altLang="ko-KR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7" y="5139503"/>
            <a:ext cx="1778466" cy="9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DF93BE5-01A5-74FA-0E92-1D910F88101A}"/>
              </a:ext>
            </a:extLst>
          </p:cNvPr>
          <p:cNvSpPr/>
          <p:nvPr/>
        </p:nvSpPr>
        <p:spPr>
          <a:xfrm>
            <a:off x="1114425" y="259184"/>
            <a:ext cx="10391775" cy="93144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Qadriyat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tabiiy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ijtimoiy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hayotda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namoyon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bo‘ladigan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shaxsiy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ijtimoiy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ehtiyojni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qondirishga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xizmat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qiladigan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moddiy-madaniy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maʼnaviy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omillar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yig‘indisidir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695" y="1190625"/>
            <a:ext cx="109335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Baskerville Old Face" panose="02020602080505020303" pitchFamily="18" charset="0"/>
              </a:rPr>
              <a:t>Qadriyatlar</a:t>
            </a:r>
            <a:r>
              <a:rPr lang="en-US" sz="2000" dirty="0">
                <a:latin typeface="Baskerville Old Face" panose="02020602080505020303" pitchFamily="18" charset="0"/>
              </a:rPr>
              <a:t> – </a:t>
            </a:r>
            <a:r>
              <a:rPr lang="en-US" sz="2000" dirty="0" err="1">
                <a:latin typeface="Baskerville Old Face" panose="02020602080505020303" pitchFamily="18" charset="0"/>
              </a:rPr>
              <a:t>jamiyatda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kishilar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o‘rtasida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obro‘ga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eʼtiborga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hurmatga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nufuzga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kishilar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munosabatlar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holatlar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moddiy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narsalar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maʼnaviy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boyliklar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majmuasi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Qadriyat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inson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jamiyat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maʼnaviyatining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tarkibiy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qismi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olamdagi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voqealar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hodisalar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jarayonlar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holatlar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sifatlar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talab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tartiblarning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qadrini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ifodalash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uchun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ishlatiladigan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tushuncha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Qadriyat</a:t>
            </a:r>
            <a:r>
              <a:rPr lang="en-US" sz="2000" dirty="0">
                <a:latin typeface="Baskerville Old Face" panose="02020602080505020303" pitchFamily="18" charset="0"/>
              </a:rPr>
              <a:t> – </a:t>
            </a:r>
            <a:r>
              <a:rPr lang="en-US" sz="2000" dirty="0" err="1">
                <a:latin typeface="Baskerville Old Face" panose="02020602080505020303" pitchFamily="18" charset="0"/>
              </a:rPr>
              <a:t>voqelikdagi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muayyan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hodisalarning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umuminsoniy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ijtimoiy-axloqiy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madaniy-maʼnaviy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ahamiyatini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ko‘rsatish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uchun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qo‘llanadigan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tushuncha</a:t>
            </a:r>
            <a:r>
              <a:rPr lang="en-US" sz="2000" dirty="0">
                <a:latin typeface="Baskerville Old Face" panose="02020602080505020303" pitchFamily="18" charset="0"/>
              </a:rPr>
              <a:t>, - </a:t>
            </a:r>
            <a:r>
              <a:rPr lang="en-US" sz="2000" dirty="0" err="1">
                <a:latin typeface="Baskerville Old Face" panose="02020602080505020303" pitchFamily="18" charset="0"/>
              </a:rPr>
              <a:t>degan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taʼriflar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berilgan</a:t>
            </a:r>
            <a:r>
              <a:rPr lang="en-US" sz="2000" dirty="0">
                <a:latin typeface="Baskerville Old Face" panose="02020602080505020303" pitchFamily="18" charset="0"/>
              </a:rPr>
              <a:t>. Bu </a:t>
            </a:r>
            <a:r>
              <a:rPr lang="en-US" sz="2000" dirty="0" err="1">
                <a:latin typeface="Baskerville Old Face" panose="02020602080505020303" pitchFamily="18" charset="0"/>
              </a:rPr>
              <a:t>esa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o‘z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navbatida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qadriyatlarning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ahamiyatini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ko‘rsatmoqda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r>
              <a:rPr lang="en-US" sz="2000" dirty="0" err="1">
                <a:latin typeface="Baskerville Old Face" panose="02020602080505020303" pitchFamily="18" charset="0"/>
              </a:rPr>
              <a:t>Milliy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qadriyatlar</a:t>
            </a:r>
            <a:r>
              <a:rPr lang="en-US" sz="2000" dirty="0">
                <a:latin typeface="Baskerville Old Face" panose="02020602080505020303" pitchFamily="18" charset="0"/>
              </a:rPr>
              <a:t> – </a:t>
            </a:r>
            <a:r>
              <a:rPr lang="en-US" sz="2000" dirty="0" err="1">
                <a:latin typeface="Baskerville Old Face" panose="02020602080505020303" pitchFamily="18" charset="0"/>
              </a:rPr>
              <a:t>millat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uchun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ahamiyatga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bo‘lgan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etnik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jihat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xususiyatlar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bilan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bog‘liq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xoslik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shaklidir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r>
              <a:rPr lang="en-US" sz="2000" dirty="0" err="1">
                <a:latin typeface="Baskerville Old Face" panose="02020602080505020303" pitchFamily="18" charset="0"/>
              </a:rPr>
              <a:t>Dunyoda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o‘ziga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xos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qadriyatlari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bo‘lmagan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millat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yo‘q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r>
              <a:rPr lang="en-US" sz="2000" dirty="0" err="1">
                <a:latin typeface="Baskerville Old Face" panose="02020602080505020303" pitchFamily="18" charset="0"/>
              </a:rPr>
              <a:t>Milliy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qadriyatlar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millatning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tarixi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yashash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tarzi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maʼnaviyati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madaniyati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bilan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uzviy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bog‘liq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holda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namoyon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bo‘ladi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endParaRPr lang="ru-RU" sz="2000" dirty="0"/>
          </a:p>
          <a:p>
            <a:pPr algn="just"/>
            <a:r>
              <a:rPr lang="en-US" sz="2000" dirty="0" err="1">
                <a:latin typeface="Baskerville Old Face" panose="02020602080505020303" pitchFamily="18" charset="0"/>
              </a:rPr>
              <a:t>Keyingi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vaqtlarda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O‘zbekistonda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milliy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qadriyatlarga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eʼtibor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kuchaydi</a:t>
            </a:r>
            <a:r>
              <a:rPr lang="en-US" sz="2000" dirty="0">
                <a:latin typeface="Baskerville Old Face" panose="02020602080505020303" pitchFamily="18" charset="0"/>
              </a:rPr>
              <a:t>. Bu </a:t>
            </a:r>
            <a:r>
              <a:rPr lang="en-US" sz="2000" dirty="0" err="1">
                <a:latin typeface="Baskerville Old Face" panose="02020602080505020303" pitchFamily="18" charset="0"/>
              </a:rPr>
              <a:t>ona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yurtga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e’tibor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avlod</a:t>
            </a:r>
            <a:r>
              <a:rPr lang="ru-RU" sz="2000" dirty="0"/>
              <a:t>-</a:t>
            </a:r>
            <a:r>
              <a:rPr lang="en-US" sz="2000" dirty="0" err="1">
                <a:latin typeface="Baskerville Old Face" panose="02020602080505020303" pitchFamily="18" charset="0"/>
              </a:rPr>
              <a:t>ajdodlar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xotirasiga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sadoqat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kattalarga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hurmat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kichiklarga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izzat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hayo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andisha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kabi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xususiyatlarning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ustuvorligi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bilan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tavsiflanadi</a:t>
            </a:r>
            <a:r>
              <a:rPr lang="ru-RU" sz="2000" dirty="0"/>
              <a:t>. </a:t>
            </a:r>
            <a:r>
              <a:rPr lang="en-US" sz="2000" dirty="0" err="1">
                <a:latin typeface="Baskerville Old Face" panose="02020602080505020303" pitchFamily="18" charset="0"/>
              </a:rPr>
              <a:t>Qadriyatlarni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faqat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moddiy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ma</a:t>
            </a:r>
            <a:r>
              <a:rPr lang="ru-RU" sz="2000" dirty="0"/>
              <a:t>ʼ</a:t>
            </a:r>
            <a:r>
              <a:rPr lang="en-US" sz="2000" dirty="0" err="1">
                <a:latin typeface="Baskerville Old Face" panose="02020602080505020303" pitchFamily="18" charset="0"/>
              </a:rPr>
              <a:t>naviy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boyliklar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sifatida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tushunish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izohlash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ilmiy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jihatdan</a:t>
            </a:r>
            <a:r>
              <a:rPr lang="en-US" sz="2000" dirty="0">
                <a:latin typeface="Baskerville Old Face" panose="02020602080505020303" pitchFamily="18" charset="0"/>
              </a:rPr>
              <a:t> to</a:t>
            </a:r>
            <a:r>
              <a:rPr lang="ru-RU" sz="2000" dirty="0"/>
              <a:t>‘</a:t>
            </a:r>
            <a:r>
              <a:rPr lang="en-US" sz="2000" dirty="0">
                <a:latin typeface="Baskerville Old Face" panose="02020602080505020303" pitchFamily="18" charset="0"/>
              </a:rPr>
              <a:t>g</a:t>
            </a:r>
            <a:r>
              <a:rPr lang="ru-RU" sz="2000" dirty="0"/>
              <a:t>‘</a:t>
            </a:r>
            <a:r>
              <a:rPr lang="en-US" sz="2000" dirty="0" err="1">
                <a:latin typeface="Baskerville Old Face" panose="02020602080505020303" pitchFamily="18" charset="0"/>
              </a:rPr>
              <a:t>ri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emas</a:t>
            </a:r>
            <a:r>
              <a:rPr lang="ru-RU" sz="2000" dirty="0"/>
              <a:t>. </a:t>
            </a:r>
            <a:r>
              <a:rPr lang="en-US" sz="2000" dirty="0">
                <a:latin typeface="Baskerville Old Face" panose="02020602080505020303" pitchFamily="18" charset="0"/>
              </a:rPr>
              <a:t>Ma</a:t>
            </a:r>
            <a:r>
              <a:rPr lang="ru-RU" sz="2000" dirty="0"/>
              <a:t>ʼ</a:t>
            </a:r>
            <a:r>
              <a:rPr lang="en-US" sz="2000" dirty="0" err="1">
                <a:latin typeface="Baskerville Old Face" panose="02020602080505020303" pitchFamily="18" charset="0"/>
              </a:rPr>
              <a:t>lumki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qadriyatlar</a:t>
            </a:r>
            <a:r>
              <a:rPr lang="en-US" sz="2000" dirty="0">
                <a:latin typeface="Baskerville Old Face" panose="02020602080505020303" pitchFamily="18" charset="0"/>
              </a:rPr>
              <a:t> o</a:t>
            </a:r>
            <a:r>
              <a:rPr lang="ru-RU" sz="2000" dirty="0"/>
              <a:t>‘</a:t>
            </a:r>
            <a:r>
              <a:rPr lang="en-US" sz="2000" dirty="0">
                <a:latin typeface="Baskerville Old Face" panose="02020602080505020303" pitchFamily="18" charset="0"/>
              </a:rPr>
              <a:t>z </a:t>
            </a:r>
            <a:r>
              <a:rPr lang="en-US" sz="2000" dirty="0" err="1">
                <a:latin typeface="Baskerville Old Face" panose="02020602080505020303" pitchFamily="18" charset="0"/>
              </a:rPr>
              <a:t>mohiyatiga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ko</a:t>
            </a:r>
            <a:r>
              <a:rPr lang="ru-RU" sz="2000" dirty="0"/>
              <a:t>‘</a:t>
            </a:r>
            <a:r>
              <a:rPr lang="en-US" sz="2000" dirty="0" err="1">
                <a:latin typeface="Baskerville Old Face" panose="02020602080505020303" pitchFamily="18" charset="0"/>
              </a:rPr>
              <a:t>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xilma</a:t>
            </a:r>
            <a:r>
              <a:rPr lang="ru-RU" sz="2000" dirty="0"/>
              <a:t>-</a:t>
            </a:r>
            <a:r>
              <a:rPr lang="en-US" sz="2000" dirty="0" err="1">
                <a:latin typeface="Baskerville Old Face" panose="02020602080505020303" pitchFamily="18" charset="0"/>
              </a:rPr>
              <a:t>xildir</a:t>
            </a:r>
            <a:r>
              <a:rPr lang="ru-RU" sz="2000" dirty="0"/>
              <a:t>. </a:t>
            </a:r>
            <a:r>
              <a:rPr lang="en-US" sz="2000" dirty="0" err="1">
                <a:latin typeface="Baskerville Old Face" panose="02020602080505020303" pitchFamily="18" charset="0"/>
              </a:rPr>
              <a:t>Ular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orasida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tabiiy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moddiy</a:t>
            </a:r>
            <a:r>
              <a:rPr lang="ru-RU" sz="2000" dirty="0"/>
              <a:t>, </a:t>
            </a:r>
            <a:r>
              <a:rPr lang="en-US" sz="2000" dirty="0">
                <a:latin typeface="Baskerville Old Face" panose="02020602080505020303" pitchFamily="18" charset="0"/>
              </a:rPr>
              <a:t>ma</a:t>
            </a:r>
            <a:r>
              <a:rPr lang="ru-RU" sz="2000" dirty="0"/>
              <a:t>ʼ</a:t>
            </a:r>
            <a:r>
              <a:rPr lang="en-US" sz="2000" dirty="0" err="1">
                <a:latin typeface="Baskerville Old Face" panose="02020602080505020303" pitchFamily="18" charset="0"/>
              </a:rPr>
              <a:t>naviy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ijtimoiy</a:t>
            </a:r>
            <a:r>
              <a:rPr lang="ru-RU" sz="2000" dirty="0"/>
              <a:t>-</a:t>
            </a:r>
            <a:r>
              <a:rPr lang="en-US" sz="2000" dirty="0" err="1">
                <a:latin typeface="Baskerville Old Face" panose="02020602080505020303" pitchFamily="18" charset="0"/>
              </a:rPr>
              <a:t>siyosiy</a:t>
            </a:r>
            <a:r>
              <a:rPr lang="ru-RU" sz="2000" dirty="0"/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axloqiy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qadriyatlar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alohida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ajralib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turadi</a:t>
            </a:r>
            <a:r>
              <a:rPr lang="ru-RU" sz="2000" dirty="0"/>
              <a:t>. </a:t>
            </a:r>
            <a:r>
              <a:rPr lang="en-US" sz="2000" dirty="0" err="1">
                <a:latin typeface="Baskerville Old Face" panose="02020602080505020303" pitchFamily="18" charset="0"/>
              </a:rPr>
              <a:t>Shunday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bo‘lsa</a:t>
            </a:r>
            <a:r>
              <a:rPr lang="en-US" sz="2000" dirty="0">
                <a:latin typeface="Baskerville Old Face" panose="02020602080505020303" pitchFamily="18" charset="0"/>
              </a:rPr>
              <a:t>-da, </a:t>
            </a:r>
            <a:r>
              <a:rPr lang="en-US" sz="2000" dirty="0" err="1">
                <a:latin typeface="Baskerville Old Face" panose="02020602080505020303" pitchFamily="18" charset="0"/>
              </a:rPr>
              <a:t>qadriyatlarning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oliysi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insonning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o‘zi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hayoti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huquqi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erki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sog‘lom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va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farovon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turmushi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hisoblanadi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" y="232379"/>
            <a:ext cx="690548" cy="72282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390525" y="1190625"/>
            <a:ext cx="28575" cy="52292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94080" y="1724025"/>
            <a:ext cx="236946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4078" y="2181225"/>
            <a:ext cx="236948" cy="228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4079" y="2724150"/>
            <a:ext cx="236947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6814" y="4648200"/>
            <a:ext cx="227422" cy="2286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2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E0F69-5545-D845-4E86-FE352B3A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/>
          </a:bodyPr>
          <a:lstStyle/>
          <a:p>
            <a:pPr algn="ctr"/>
            <a:r>
              <a:rPr lang="uz-Cyrl-U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Амалга ошириладиган маънавий-маърифий тадбирлар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F93BE5-01A5-74FA-0E92-1D910F88101A}"/>
              </a:ext>
            </a:extLst>
          </p:cNvPr>
          <p:cNvSpPr/>
          <p:nvPr/>
        </p:nvSpPr>
        <p:spPr>
          <a:xfrm>
            <a:off x="990600" y="259184"/>
            <a:ext cx="10477500" cy="6960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latin typeface="Baskerville Old Face" panose="02020602080505020303" pitchFamily="18" charset="0"/>
              </a:rPr>
              <a:t>Qadriyatlar</a:t>
            </a:r>
            <a:r>
              <a:rPr lang="en-US" sz="2800" dirty="0">
                <a:latin typeface="Baskerville Old Face" panose="02020602080505020303" pitchFamily="18" charset="0"/>
              </a:rPr>
              <a:t> – </a:t>
            </a:r>
            <a:r>
              <a:rPr lang="en-US" sz="2800" dirty="0" err="1">
                <a:latin typeface="Baskerville Old Face" panose="02020602080505020303" pitchFamily="18" charset="0"/>
              </a:rPr>
              <a:t>umumbashariy</a:t>
            </a:r>
            <a:r>
              <a:rPr lang="en-US" sz="2800" dirty="0">
                <a:latin typeface="Baskerville Old Face" panose="02020602080505020303" pitchFamily="18" charset="0"/>
              </a:rPr>
              <a:t>, </a:t>
            </a:r>
            <a:r>
              <a:rPr lang="en-US" sz="2800" dirty="0" err="1">
                <a:latin typeface="Baskerville Old Face" panose="02020602080505020303" pitchFamily="18" charset="0"/>
              </a:rPr>
              <a:t>milliy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va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shaxsiy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bo‘lishi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err="1">
                <a:latin typeface="Baskerville Old Face" panose="02020602080505020303" pitchFamily="18" charset="0"/>
              </a:rPr>
              <a:t>mumkin</a:t>
            </a:r>
            <a:r>
              <a:rPr lang="en-US" sz="2800" dirty="0">
                <a:latin typeface="Baskerville Old Face" panose="02020602080505020303" pitchFamily="18" charset="0"/>
              </a:rPr>
              <a:t>:</a:t>
            </a:r>
            <a:endParaRPr lang="ru-RU" sz="2800" dirty="0"/>
          </a:p>
        </p:txBody>
      </p:sp>
      <p:grpSp>
        <p:nvGrpSpPr>
          <p:cNvPr id="9" name="Group 49"/>
          <p:cNvGrpSpPr/>
          <p:nvPr/>
        </p:nvGrpSpPr>
        <p:grpSpPr>
          <a:xfrm>
            <a:off x="-576760" y="472504"/>
            <a:ext cx="2955132" cy="3221161"/>
            <a:chOff x="1642136" y="-1028522"/>
            <a:chExt cx="8908999" cy="8903576"/>
          </a:xfrm>
        </p:grpSpPr>
        <p:sp>
          <p:nvSpPr>
            <p:cNvPr id="10" name="Rectangle 66"/>
            <p:cNvSpPr/>
            <p:nvPr/>
          </p:nvSpPr>
          <p:spPr>
            <a:xfrm>
              <a:off x="6456315" y="-18984"/>
              <a:ext cx="4094820" cy="3447987"/>
            </a:xfrm>
            <a:custGeom>
              <a:avLst/>
              <a:gdLst>
                <a:gd name="connsiteX0" fmla="*/ 0 w 2266021"/>
                <a:gd name="connsiteY0" fmla="*/ 0 h 1911285"/>
                <a:gd name="connsiteX1" fmla="*/ 2266021 w 2266021"/>
                <a:gd name="connsiteY1" fmla="*/ 0 h 1911285"/>
                <a:gd name="connsiteX2" fmla="*/ 2266021 w 2266021"/>
                <a:gd name="connsiteY2" fmla="*/ 1911285 h 1911285"/>
                <a:gd name="connsiteX3" fmla="*/ 0 w 2266021"/>
                <a:gd name="connsiteY3" fmla="*/ 1911285 h 1911285"/>
                <a:gd name="connsiteX4" fmla="*/ 0 w 2266021"/>
                <a:gd name="connsiteY4" fmla="*/ 0 h 1911285"/>
                <a:gd name="connsiteX0-1" fmla="*/ 0 w 2266021"/>
                <a:gd name="connsiteY0-2" fmla="*/ 1219200 h 3130485"/>
                <a:gd name="connsiteX1-3" fmla="*/ 475321 w 2266021"/>
                <a:gd name="connsiteY1-4" fmla="*/ 0 h 3130485"/>
                <a:gd name="connsiteX2-5" fmla="*/ 2266021 w 2266021"/>
                <a:gd name="connsiteY2-6" fmla="*/ 3130485 h 3130485"/>
                <a:gd name="connsiteX3-7" fmla="*/ 0 w 2266021"/>
                <a:gd name="connsiteY3-8" fmla="*/ 3130485 h 3130485"/>
                <a:gd name="connsiteX4-9" fmla="*/ 0 w 2266021"/>
                <a:gd name="connsiteY4-10" fmla="*/ 1219200 h 3130485"/>
                <a:gd name="connsiteX0-11" fmla="*/ 0 w 4094821"/>
                <a:gd name="connsiteY0-12" fmla="*/ 1219200 h 3130485"/>
                <a:gd name="connsiteX1-13" fmla="*/ 475321 w 4094821"/>
                <a:gd name="connsiteY1-14" fmla="*/ 0 h 3130485"/>
                <a:gd name="connsiteX2-15" fmla="*/ 4094821 w 4094821"/>
                <a:gd name="connsiteY2-16" fmla="*/ 3130485 h 3130485"/>
                <a:gd name="connsiteX3-17" fmla="*/ 0 w 4094821"/>
                <a:gd name="connsiteY3-18" fmla="*/ 3130485 h 3130485"/>
                <a:gd name="connsiteX4-19" fmla="*/ 0 w 4094821"/>
                <a:gd name="connsiteY4-20" fmla="*/ 1219200 h 3130485"/>
                <a:gd name="connsiteX0-21" fmla="*/ 0 w 4094821"/>
                <a:gd name="connsiteY0-22" fmla="*/ 1536700 h 3447985"/>
                <a:gd name="connsiteX1-23" fmla="*/ 703921 w 4094821"/>
                <a:gd name="connsiteY1-24" fmla="*/ 0 h 3447985"/>
                <a:gd name="connsiteX2-25" fmla="*/ 4094821 w 4094821"/>
                <a:gd name="connsiteY2-26" fmla="*/ 3447985 h 3447985"/>
                <a:gd name="connsiteX3-27" fmla="*/ 0 w 4094821"/>
                <a:gd name="connsiteY3-28" fmla="*/ 3447985 h 3447985"/>
                <a:gd name="connsiteX4-29" fmla="*/ 0 w 4094821"/>
                <a:gd name="connsiteY4-30" fmla="*/ 1536700 h 34479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4821" h="3447985">
                  <a:moveTo>
                    <a:pt x="0" y="1536700"/>
                  </a:moveTo>
                  <a:lnTo>
                    <a:pt x="703921" y="0"/>
                  </a:lnTo>
                  <a:lnTo>
                    <a:pt x="4094821" y="3447985"/>
                  </a:lnTo>
                  <a:lnTo>
                    <a:pt x="0" y="3447985"/>
                  </a:lnTo>
                  <a:lnTo>
                    <a:pt x="0" y="1536700"/>
                  </a:lnTo>
                  <a:close/>
                </a:path>
              </a:pathLst>
            </a:custGeom>
            <a:gradFill flip="none" rotWithShape="1">
              <a:gsLst>
                <a:gs pos="62000">
                  <a:srgbClr val="0D8683">
                    <a:alpha val="0"/>
                  </a:srgbClr>
                </a:gs>
                <a:gs pos="100000">
                  <a:srgbClr val="36D8DA"/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66"/>
            <p:cNvSpPr/>
            <p:nvPr/>
          </p:nvSpPr>
          <p:spPr>
            <a:xfrm rot="5400000">
              <a:off x="5772898" y="4103651"/>
              <a:ext cx="4094823" cy="3447984"/>
            </a:xfrm>
            <a:custGeom>
              <a:avLst/>
              <a:gdLst>
                <a:gd name="connsiteX0" fmla="*/ 0 w 2266021"/>
                <a:gd name="connsiteY0" fmla="*/ 0 h 1911285"/>
                <a:gd name="connsiteX1" fmla="*/ 2266021 w 2266021"/>
                <a:gd name="connsiteY1" fmla="*/ 0 h 1911285"/>
                <a:gd name="connsiteX2" fmla="*/ 2266021 w 2266021"/>
                <a:gd name="connsiteY2" fmla="*/ 1911285 h 1911285"/>
                <a:gd name="connsiteX3" fmla="*/ 0 w 2266021"/>
                <a:gd name="connsiteY3" fmla="*/ 1911285 h 1911285"/>
                <a:gd name="connsiteX4" fmla="*/ 0 w 2266021"/>
                <a:gd name="connsiteY4" fmla="*/ 0 h 1911285"/>
                <a:gd name="connsiteX0-1" fmla="*/ 0 w 2266021"/>
                <a:gd name="connsiteY0-2" fmla="*/ 1219200 h 3130485"/>
                <a:gd name="connsiteX1-3" fmla="*/ 475321 w 2266021"/>
                <a:gd name="connsiteY1-4" fmla="*/ 0 h 3130485"/>
                <a:gd name="connsiteX2-5" fmla="*/ 2266021 w 2266021"/>
                <a:gd name="connsiteY2-6" fmla="*/ 3130485 h 3130485"/>
                <a:gd name="connsiteX3-7" fmla="*/ 0 w 2266021"/>
                <a:gd name="connsiteY3-8" fmla="*/ 3130485 h 3130485"/>
                <a:gd name="connsiteX4-9" fmla="*/ 0 w 2266021"/>
                <a:gd name="connsiteY4-10" fmla="*/ 1219200 h 3130485"/>
                <a:gd name="connsiteX0-11" fmla="*/ 0 w 4094821"/>
                <a:gd name="connsiteY0-12" fmla="*/ 1219200 h 3130485"/>
                <a:gd name="connsiteX1-13" fmla="*/ 475321 w 4094821"/>
                <a:gd name="connsiteY1-14" fmla="*/ 0 h 3130485"/>
                <a:gd name="connsiteX2-15" fmla="*/ 4094821 w 4094821"/>
                <a:gd name="connsiteY2-16" fmla="*/ 3130485 h 3130485"/>
                <a:gd name="connsiteX3-17" fmla="*/ 0 w 4094821"/>
                <a:gd name="connsiteY3-18" fmla="*/ 3130485 h 3130485"/>
                <a:gd name="connsiteX4-19" fmla="*/ 0 w 4094821"/>
                <a:gd name="connsiteY4-20" fmla="*/ 1219200 h 3130485"/>
                <a:gd name="connsiteX0-21" fmla="*/ 0 w 4094821"/>
                <a:gd name="connsiteY0-22" fmla="*/ 1536700 h 3447985"/>
                <a:gd name="connsiteX1-23" fmla="*/ 703921 w 4094821"/>
                <a:gd name="connsiteY1-24" fmla="*/ 0 h 3447985"/>
                <a:gd name="connsiteX2-25" fmla="*/ 4094821 w 4094821"/>
                <a:gd name="connsiteY2-26" fmla="*/ 3447985 h 3447985"/>
                <a:gd name="connsiteX3-27" fmla="*/ 0 w 4094821"/>
                <a:gd name="connsiteY3-28" fmla="*/ 3447985 h 3447985"/>
                <a:gd name="connsiteX4-29" fmla="*/ 0 w 4094821"/>
                <a:gd name="connsiteY4-30" fmla="*/ 1536700 h 34479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4821" h="3447985">
                  <a:moveTo>
                    <a:pt x="0" y="1536700"/>
                  </a:moveTo>
                  <a:lnTo>
                    <a:pt x="703921" y="0"/>
                  </a:lnTo>
                  <a:lnTo>
                    <a:pt x="4094821" y="3447985"/>
                  </a:lnTo>
                  <a:lnTo>
                    <a:pt x="0" y="3447985"/>
                  </a:lnTo>
                  <a:lnTo>
                    <a:pt x="0" y="153670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F8C8D"/>
                </a:gs>
                <a:gs pos="59000">
                  <a:srgbClr val="2D4E4D">
                    <a:alpha val="0"/>
                  </a:srgbClr>
                </a:gs>
              </a:gsLst>
              <a:lin ang="8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096954" y="1487810"/>
              <a:ext cx="1942465" cy="1941192"/>
            </a:xfrm>
            <a:custGeom>
              <a:avLst/>
              <a:gdLst>
                <a:gd name="T0" fmla="*/ 812 w 812"/>
                <a:gd name="T1" fmla="*/ 812 h 812"/>
                <a:gd name="T2" fmla="*/ 0 w 812"/>
                <a:gd name="T3" fmla="*/ 812 h 812"/>
                <a:gd name="T4" fmla="*/ 0 w 812"/>
                <a:gd name="T5" fmla="*/ 0 h 812"/>
                <a:gd name="T6" fmla="*/ 812 w 812"/>
                <a:gd name="T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2" h="812">
                  <a:moveTo>
                    <a:pt x="812" y="812"/>
                  </a:moveTo>
                  <a:cubicBezTo>
                    <a:pt x="0" y="812"/>
                    <a:pt x="0" y="812"/>
                    <a:pt x="0" y="8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9" y="0"/>
                    <a:pt x="812" y="363"/>
                    <a:pt x="812" y="812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rgbClr val="0D8683"/>
                </a:gs>
                <a:gs pos="54000">
                  <a:srgbClr val="36D8D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Rectangle 66"/>
            <p:cNvSpPr/>
            <p:nvPr/>
          </p:nvSpPr>
          <p:spPr>
            <a:xfrm rot="16200000">
              <a:off x="2324914" y="-705102"/>
              <a:ext cx="4094823" cy="3447984"/>
            </a:xfrm>
            <a:custGeom>
              <a:avLst/>
              <a:gdLst>
                <a:gd name="connsiteX0" fmla="*/ 0 w 2266021"/>
                <a:gd name="connsiteY0" fmla="*/ 0 h 1911285"/>
                <a:gd name="connsiteX1" fmla="*/ 2266021 w 2266021"/>
                <a:gd name="connsiteY1" fmla="*/ 0 h 1911285"/>
                <a:gd name="connsiteX2" fmla="*/ 2266021 w 2266021"/>
                <a:gd name="connsiteY2" fmla="*/ 1911285 h 1911285"/>
                <a:gd name="connsiteX3" fmla="*/ 0 w 2266021"/>
                <a:gd name="connsiteY3" fmla="*/ 1911285 h 1911285"/>
                <a:gd name="connsiteX4" fmla="*/ 0 w 2266021"/>
                <a:gd name="connsiteY4" fmla="*/ 0 h 1911285"/>
                <a:gd name="connsiteX0-1" fmla="*/ 0 w 2266021"/>
                <a:gd name="connsiteY0-2" fmla="*/ 1219200 h 3130485"/>
                <a:gd name="connsiteX1-3" fmla="*/ 475321 w 2266021"/>
                <a:gd name="connsiteY1-4" fmla="*/ 0 h 3130485"/>
                <a:gd name="connsiteX2-5" fmla="*/ 2266021 w 2266021"/>
                <a:gd name="connsiteY2-6" fmla="*/ 3130485 h 3130485"/>
                <a:gd name="connsiteX3-7" fmla="*/ 0 w 2266021"/>
                <a:gd name="connsiteY3-8" fmla="*/ 3130485 h 3130485"/>
                <a:gd name="connsiteX4-9" fmla="*/ 0 w 2266021"/>
                <a:gd name="connsiteY4-10" fmla="*/ 1219200 h 3130485"/>
                <a:gd name="connsiteX0-11" fmla="*/ 0 w 4094821"/>
                <a:gd name="connsiteY0-12" fmla="*/ 1219200 h 3130485"/>
                <a:gd name="connsiteX1-13" fmla="*/ 475321 w 4094821"/>
                <a:gd name="connsiteY1-14" fmla="*/ 0 h 3130485"/>
                <a:gd name="connsiteX2-15" fmla="*/ 4094821 w 4094821"/>
                <a:gd name="connsiteY2-16" fmla="*/ 3130485 h 3130485"/>
                <a:gd name="connsiteX3-17" fmla="*/ 0 w 4094821"/>
                <a:gd name="connsiteY3-18" fmla="*/ 3130485 h 3130485"/>
                <a:gd name="connsiteX4-19" fmla="*/ 0 w 4094821"/>
                <a:gd name="connsiteY4-20" fmla="*/ 1219200 h 3130485"/>
                <a:gd name="connsiteX0-21" fmla="*/ 0 w 4094821"/>
                <a:gd name="connsiteY0-22" fmla="*/ 1536700 h 3447985"/>
                <a:gd name="connsiteX1-23" fmla="*/ 703921 w 4094821"/>
                <a:gd name="connsiteY1-24" fmla="*/ 0 h 3447985"/>
                <a:gd name="connsiteX2-25" fmla="*/ 4094821 w 4094821"/>
                <a:gd name="connsiteY2-26" fmla="*/ 3447985 h 3447985"/>
                <a:gd name="connsiteX3-27" fmla="*/ 0 w 4094821"/>
                <a:gd name="connsiteY3-28" fmla="*/ 3447985 h 3447985"/>
                <a:gd name="connsiteX4-29" fmla="*/ 0 w 4094821"/>
                <a:gd name="connsiteY4-30" fmla="*/ 1536700 h 34479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4821" h="3447985">
                  <a:moveTo>
                    <a:pt x="0" y="1536700"/>
                  </a:moveTo>
                  <a:lnTo>
                    <a:pt x="703921" y="0"/>
                  </a:lnTo>
                  <a:lnTo>
                    <a:pt x="4094821" y="3447985"/>
                  </a:lnTo>
                  <a:lnTo>
                    <a:pt x="0" y="3447985"/>
                  </a:lnTo>
                  <a:lnTo>
                    <a:pt x="0" y="1536700"/>
                  </a:lnTo>
                  <a:close/>
                </a:path>
              </a:pathLst>
            </a:custGeom>
            <a:gradFill flip="none" rotWithShape="1">
              <a:gsLst>
                <a:gs pos="64000">
                  <a:srgbClr val="6CB10B">
                    <a:alpha val="0"/>
                  </a:srgbClr>
                </a:gs>
                <a:gs pos="100000">
                  <a:srgbClr val="AFE92C"/>
                </a:gs>
              </a:gsLst>
              <a:lin ang="8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152581" y="1487810"/>
              <a:ext cx="1943736" cy="1941192"/>
            </a:xfrm>
            <a:custGeom>
              <a:avLst/>
              <a:gdLst>
                <a:gd name="T0" fmla="*/ 812 w 812"/>
                <a:gd name="T1" fmla="*/ 0 h 812"/>
                <a:gd name="T2" fmla="*/ 812 w 812"/>
                <a:gd name="T3" fmla="*/ 812 h 812"/>
                <a:gd name="T4" fmla="*/ 0 w 812"/>
                <a:gd name="T5" fmla="*/ 812 h 812"/>
                <a:gd name="T6" fmla="*/ 812 w 812"/>
                <a:gd name="T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2" h="812">
                  <a:moveTo>
                    <a:pt x="812" y="0"/>
                  </a:moveTo>
                  <a:cubicBezTo>
                    <a:pt x="812" y="812"/>
                    <a:pt x="812" y="812"/>
                    <a:pt x="812" y="812"/>
                  </a:cubicBezTo>
                  <a:cubicBezTo>
                    <a:pt x="0" y="812"/>
                    <a:pt x="0" y="812"/>
                    <a:pt x="0" y="812"/>
                  </a:cubicBezTo>
                  <a:cubicBezTo>
                    <a:pt x="0" y="363"/>
                    <a:pt x="363" y="0"/>
                    <a:pt x="812" y="0"/>
                  </a:cubicBezTo>
                  <a:close/>
                </a:path>
              </a:pathLst>
            </a:custGeom>
            <a:gradFill flip="none" rotWithShape="1">
              <a:gsLst>
                <a:gs pos="34000">
                  <a:srgbClr val="62A906"/>
                </a:gs>
                <a:gs pos="57000">
                  <a:srgbClr val="AFE92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4215550" y="1542511"/>
              <a:ext cx="3294684" cy="1778368"/>
            </a:xfrm>
            <a:custGeom>
              <a:avLst/>
              <a:gdLst>
                <a:gd name="T0" fmla="*/ 38 w 1377"/>
                <a:gd name="T1" fmla="*/ 744 h 744"/>
                <a:gd name="T2" fmla="*/ 34 w 1377"/>
                <a:gd name="T3" fmla="*/ 744 h 744"/>
                <a:gd name="T4" fmla="*/ 2 w 1377"/>
                <a:gd name="T5" fmla="*/ 704 h 744"/>
                <a:gd name="T6" fmla="*/ 257 w 1377"/>
                <a:gd name="T7" fmla="*/ 204 h 744"/>
                <a:gd name="T8" fmla="*/ 786 w 1377"/>
                <a:gd name="T9" fmla="*/ 0 h 744"/>
                <a:gd name="T10" fmla="*/ 1106 w 1377"/>
                <a:gd name="T11" fmla="*/ 68 h 744"/>
                <a:gd name="T12" fmla="*/ 1363 w 1377"/>
                <a:gd name="T13" fmla="*/ 252 h 744"/>
                <a:gd name="T14" fmla="*/ 1361 w 1377"/>
                <a:gd name="T15" fmla="*/ 303 h 744"/>
                <a:gd name="T16" fmla="*/ 1310 w 1377"/>
                <a:gd name="T17" fmla="*/ 301 h 744"/>
                <a:gd name="T18" fmla="*/ 786 w 1377"/>
                <a:gd name="T19" fmla="*/ 74 h 744"/>
                <a:gd name="T20" fmla="*/ 75 w 1377"/>
                <a:gd name="T21" fmla="*/ 711 h 744"/>
                <a:gd name="T22" fmla="*/ 38 w 1377"/>
                <a:gd name="T2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7" h="744">
                  <a:moveTo>
                    <a:pt x="38" y="744"/>
                  </a:moveTo>
                  <a:cubicBezTo>
                    <a:pt x="37" y="744"/>
                    <a:pt x="36" y="744"/>
                    <a:pt x="34" y="744"/>
                  </a:cubicBezTo>
                  <a:cubicBezTo>
                    <a:pt x="14" y="742"/>
                    <a:pt x="0" y="724"/>
                    <a:pt x="2" y="704"/>
                  </a:cubicBezTo>
                  <a:cubicBezTo>
                    <a:pt x="23" y="511"/>
                    <a:pt x="113" y="334"/>
                    <a:pt x="257" y="204"/>
                  </a:cubicBezTo>
                  <a:cubicBezTo>
                    <a:pt x="403" y="73"/>
                    <a:pt x="590" y="0"/>
                    <a:pt x="786" y="0"/>
                  </a:cubicBezTo>
                  <a:cubicBezTo>
                    <a:pt x="897" y="0"/>
                    <a:pt x="1005" y="23"/>
                    <a:pt x="1106" y="68"/>
                  </a:cubicBezTo>
                  <a:cubicBezTo>
                    <a:pt x="1204" y="111"/>
                    <a:pt x="1290" y="173"/>
                    <a:pt x="1363" y="252"/>
                  </a:cubicBezTo>
                  <a:cubicBezTo>
                    <a:pt x="1377" y="266"/>
                    <a:pt x="1376" y="290"/>
                    <a:pt x="1361" y="303"/>
                  </a:cubicBezTo>
                  <a:cubicBezTo>
                    <a:pt x="1347" y="317"/>
                    <a:pt x="1323" y="316"/>
                    <a:pt x="1310" y="301"/>
                  </a:cubicBezTo>
                  <a:cubicBezTo>
                    <a:pt x="1175" y="157"/>
                    <a:pt x="984" y="74"/>
                    <a:pt x="786" y="74"/>
                  </a:cubicBezTo>
                  <a:cubicBezTo>
                    <a:pt x="420" y="74"/>
                    <a:pt x="114" y="348"/>
                    <a:pt x="75" y="711"/>
                  </a:cubicBezTo>
                  <a:cubicBezTo>
                    <a:pt x="73" y="730"/>
                    <a:pt x="57" y="744"/>
                    <a:pt x="38" y="744"/>
                  </a:cubicBezTo>
                  <a:close/>
                </a:path>
              </a:pathLst>
            </a:custGeom>
            <a:solidFill>
              <a:srgbClr val="FFFFFF">
                <a:alpha val="24000"/>
              </a:srgb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Rectangle 66"/>
            <p:cNvSpPr/>
            <p:nvPr/>
          </p:nvSpPr>
          <p:spPr>
            <a:xfrm rot="10800000">
              <a:off x="1642136" y="3434269"/>
              <a:ext cx="4094820" cy="3447987"/>
            </a:xfrm>
            <a:custGeom>
              <a:avLst/>
              <a:gdLst>
                <a:gd name="connsiteX0" fmla="*/ 0 w 2266021"/>
                <a:gd name="connsiteY0" fmla="*/ 0 h 1911285"/>
                <a:gd name="connsiteX1" fmla="*/ 2266021 w 2266021"/>
                <a:gd name="connsiteY1" fmla="*/ 0 h 1911285"/>
                <a:gd name="connsiteX2" fmla="*/ 2266021 w 2266021"/>
                <a:gd name="connsiteY2" fmla="*/ 1911285 h 1911285"/>
                <a:gd name="connsiteX3" fmla="*/ 0 w 2266021"/>
                <a:gd name="connsiteY3" fmla="*/ 1911285 h 1911285"/>
                <a:gd name="connsiteX4" fmla="*/ 0 w 2266021"/>
                <a:gd name="connsiteY4" fmla="*/ 0 h 1911285"/>
                <a:gd name="connsiteX0-1" fmla="*/ 0 w 2266021"/>
                <a:gd name="connsiteY0-2" fmla="*/ 1219200 h 3130485"/>
                <a:gd name="connsiteX1-3" fmla="*/ 475321 w 2266021"/>
                <a:gd name="connsiteY1-4" fmla="*/ 0 h 3130485"/>
                <a:gd name="connsiteX2-5" fmla="*/ 2266021 w 2266021"/>
                <a:gd name="connsiteY2-6" fmla="*/ 3130485 h 3130485"/>
                <a:gd name="connsiteX3-7" fmla="*/ 0 w 2266021"/>
                <a:gd name="connsiteY3-8" fmla="*/ 3130485 h 3130485"/>
                <a:gd name="connsiteX4-9" fmla="*/ 0 w 2266021"/>
                <a:gd name="connsiteY4-10" fmla="*/ 1219200 h 3130485"/>
                <a:gd name="connsiteX0-11" fmla="*/ 0 w 4094821"/>
                <a:gd name="connsiteY0-12" fmla="*/ 1219200 h 3130485"/>
                <a:gd name="connsiteX1-13" fmla="*/ 475321 w 4094821"/>
                <a:gd name="connsiteY1-14" fmla="*/ 0 h 3130485"/>
                <a:gd name="connsiteX2-15" fmla="*/ 4094821 w 4094821"/>
                <a:gd name="connsiteY2-16" fmla="*/ 3130485 h 3130485"/>
                <a:gd name="connsiteX3-17" fmla="*/ 0 w 4094821"/>
                <a:gd name="connsiteY3-18" fmla="*/ 3130485 h 3130485"/>
                <a:gd name="connsiteX4-19" fmla="*/ 0 w 4094821"/>
                <a:gd name="connsiteY4-20" fmla="*/ 1219200 h 3130485"/>
                <a:gd name="connsiteX0-21" fmla="*/ 0 w 4094821"/>
                <a:gd name="connsiteY0-22" fmla="*/ 1536700 h 3447985"/>
                <a:gd name="connsiteX1-23" fmla="*/ 703921 w 4094821"/>
                <a:gd name="connsiteY1-24" fmla="*/ 0 h 3447985"/>
                <a:gd name="connsiteX2-25" fmla="*/ 4094821 w 4094821"/>
                <a:gd name="connsiteY2-26" fmla="*/ 3447985 h 3447985"/>
                <a:gd name="connsiteX3-27" fmla="*/ 0 w 4094821"/>
                <a:gd name="connsiteY3-28" fmla="*/ 3447985 h 3447985"/>
                <a:gd name="connsiteX4-29" fmla="*/ 0 w 4094821"/>
                <a:gd name="connsiteY4-30" fmla="*/ 1536700 h 34479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4821" h="3447985">
                  <a:moveTo>
                    <a:pt x="0" y="1536700"/>
                  </a:moveTo>
                  <a:lnTo>
                    <a:pt x="703921" y="0"/>
                  </a:lnTo>
                  <a:lnTo>
                    <a:pt x="4094821" y="3447985"/>
                  </a:lnTo>
                  <a:lnTo>
                    <a:pt x="0" y="3447985"/>
                  </a:lnTo>
                  <a:lnTo>
                    <a:pt x="0" y="153670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34A4E7"/>
                </a:gs>
                <a:gs pos="63000">
                  <a:srgbClr val="093B73">
                    <a:alpha val="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4153216" y="3429003"/>
              <a:ext cx="1943736" cy="1941192"/>
            </a:xfrm>
            <a:custGeom>
              <a:avLst/>
              <a:gdLst>
                <a:gd name="T0" fmla="*/ 812 w 812"/>
                <a:gd name="T1" fmla="*/ 0 h 812"/>
                <a:gd name="T2" fmla="*/ 812 w 812"/>
                <a:gd name="T3" fmla="*/ 812 h 812"/>
                <a:gd name="T4" fmla="*/ 0 w 812"/>
                <a:gd name="T5" fmla="*/ 0 h 812"/>
                <a:gd name="T6" fmla="*/ 812 w 812"/>
                <a:gd name="T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2" h="812">
                  <a:moveTo>
                    <a:pt x="812" y="0"/>
                  </a:moveTo>
                  <a:cubicBezTo>
                    <a:pt x="812" y="812"/>
                    <a:pt x="812" y="812"/>
                    <a:pt x="812" y="812"/>
                  </a:cubicBezTo>
                  <a:cubicBezTo>
                    <a:pt x="363" y="812"/>
                    <a:pt x="0" y="449"/>
                    <a:pt x="0" y="0"/>
                  </a:cubicBezTo>
                  <a:lnTo>
                    <a:pt x="812" y="0"/>
                  </a:lnTo>
                  <a:close/>
                </a:path>
              </a:pathLst>
            </a:custGeom>
            <a:gradFill flip="none" rotWithShape="1">
              <a:gsLst>
                <a:gs pos="61000">
                  <a:srgbClr val="34A4E7"/>
                </a:gs>
                <a:gs pos="36000">
                  <a:srgbClr val="093B7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6096954" y="3429003"/>
              <a:ext cx="1942465" cy="1941192"/>
            </a:xfrm>
            <a:custGeom>
              <a:avLst/>
              <a:gdLst>
                <a:gd name="T0" fmla="*/ 812 w 812"/>
                <a:gd name="T1" fmla="*/ 0 h 812"/>
                <a:gd name="T2" fmla="*/ 0 w 812"/>
                <a:gd name="T3" fmla="*/ 812 h 812"/>
                <a:gd name="T4" fmla="*/ 0 w 812"/>
                <a:gd name="T5" fmla="*/ 0 h 812"/>
                <a:gd name="T6" fmla="*/ 812 w 812"/>
                <a:gd name="T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2" h="812">
                  <a:moveTo>
                    <a:pt x="812" y="0"/>
                  </a:moveTo>
                  <a:cubicBezTo>
                    <a:pt x="812" y="449"/>
                    <a:pt x="449" y="812"/>
                    <a:pt x="0" y="8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12" y="0"/>
                  </a:lnTo>
                  <a:close/>
                </a:path>
              </a:pathLst>
            </a:custGeom>
            <a:gradFill flip="none" rotWithShape="1">
              <a:gsLst>
                <a:gs pos="68000">
                  <a:srgbClr val="5F8C8D"/>
                </a:gs>
                <a:gs pos="36000">
                  <a:srgbClr val="2D4E4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6096954" y="1487810"/>
              <a:ext cx="1380206" cy="1941193"/>
            </a:xfrm>
            <a:custGeom>
              <a:avLst/>
              <a:gdLst>
                <a:gd name="T0" fmla="*/ 0 w 577"/>
                <a:gd name="T1" fmla="*/ 812 h 812"/>
                <a:gd name="T2" fmla="*/ 148 w 577"/>
                <a:gd name="T3" fmla="*/ 13 h 812"/>
                <a:gd name="T4" fmla="*/ 227 w 577"/>
                <a:gd name="T5" fmla="*/ 272 h 812"/>
                <a:gd name="T6" fmla="*/ 248 w 577"/>
                <a:gd name="T7" fmla="*/ 282 h 812"/>
                <a:gd name="T8" fmla="*/ 259 w 577"/>
                <a:gd name="T9" fmla="*/ 287 h 812"/>
                <a:gd name="T10" fmla="*/ 278 w 577"/>
                <a:gd name="T11" fmla="*/ 298 h 812"/>
                <a:gd name="T12" fmla="*/ 289 w 577"/>
                <a:gd name="T13" fmla="*/ 304 h 812"/>
                <a:gd name="T14" fmla="*/ 309 w 577"/>
                <a:gd name="T15" fmla="*/ 317 h 812"/>
                <a:gd name="T16" fmla="*/ 338 w 577"/>
                <a:gd name="T17" fmla="*/ 336 h 812"/>
                <a:gd name="T18" fmla="*/ 357 w 577"/>
                <a:gd name="T19" fmla="*/ 350 h 812"/>
                <a:gd name="T20" fmla="*/ 366 w 577"/>
                <a:gd name="T21" fmla="*/ 358 h 812"/>
                <a:gd name="T22" fmla="*/ 384 w 577"/>
                <a:gd name="T23" fmla="*/ 373 h 812"/>
                <a:gd name="T24" fmla="*/ 401 w 577"/>
                <a:gd name="T25" fmla="*/ 389 h 812"/>
                <a:gd name="T26" fmla="*/ 417 w 577"/>
                <a:gd name="T27" fmla="*/ 405 h 812"/>
                <a:gd name="T28" fmla="*/ 425 w 577"/>
                <a:gd name="T29" fmla="*/ 414 h 812"/>
                <a:gd name="T30" fmla="*/ 434 w 577"/>
                <a:gd name="T31" fmla="*/ 425 h 812"/>
                <a:gd name="T32" fmla="*/ 448 w 577"/>
                <a:gd name="T33" fmla="*/ 441 h 812"/>
                <a:gd name="T34" fmla="*/ 463 w 577"/>
                <a:gd name="T35" fmla="*/ 461 h 812"/>
                <a:gd name="T36" fmla="*/ 475 w 577"/>
                <a:gd name="T37" fmla="*/ 477 h 812"/>
                <a:gd name="T38" fmla="*/ 481 w 577"/>
                <a:gd name="T39" fmla="*/ 487 h 812"/>
                <a:gd name="T40" fmla="*/ 488 w 577"/>
                <a:gd name="T41" fmla="*/ 497 h 812"/>
                <a:gd name="T42" fmla="*/ 494 w 577"/>
                <a:gd name="T43" fmla="*/ 508 h 812"/>
                <a:gd name="T44" fmla="*/ 500 w 577"/>
                <a:gd name="T45" fmla="*/ 517 h 812"/>
                <a:gd name="T46" fmla="*/ 519 w 577"/>
                <a:gd name="T47" fmla="*/ 553 h 812"/>
                <a:gd name="T48" fmla="*/ 523 w 577"/>
                <a:gd name="T49" fmla="*/ 561 h 812"/>
                <a:gd name="T50" fmla="*/ 528 w 577"/>
                <a:gd name="T51" fmla="*/ 573 h 812"/>
                <a:gd name="T52" fmla="*/ 532 w 577"/>
                <a:gd name="T53" fmla="*/ 583 h 812"/>
                <a:gd name="T54" fmla="*/ 540 w 577"/>
                <a:gd name="T55" fmla="*/ 604 h 812"/>
                <a:gd name="T56" fmla="*/ 551 w 577"/>
                <a:gd name="T57" fmla="*/ 636 h 812"/>
                <a:gd name="T58" fmla="*/ 555 w 577"/>
                <a:gd name="T59" fmla="*/ 649 h 812"/>
                <a:gd name="T60" fmla="*/ 558 w 577"/>
                <a:gd name="T61" fmla="*/ 659 h 812"/>
                <a:gd name="T62" fmla="*/ 561 w 577"/>
                <a:gd name="T63" fmla="*/ 671 h 812"/>
                <a:gd name="T64" fmla="*/ 564 w 577"/>
                <a:gd name="T65" fmla="*/ 686 h 812"/>
                <a:gd name="T66" fmla="*/ 566 w 577"/>
                <a:gd name="T67" fmla="*/ 697 h 812"/>
                <a:gd name="T68" fmla="*/ 571 w 577"/>
                <a:gd name="T69" fmla="*/ 725 h 812"/>
                <a:gd name="T70" fmla="*/ 572 w 577"/>
                <a:gd name="T71" fmla="*/ 735 h 812"/>
                <a:gd name="T72" fmla="*/ 574 w 577"/>
                <a:gd name="T73" fmla="*/ 752 h 812"/>
                <a:gd name="T74" fmla="*/ 575 w 577"/>
                <a:gd name="T75" fmla="*/ 769 h 812"/>
                <a:gd name="T76" fmla="*/ 576 w 577"/>
                <a:gd name="T77" fmla="*/ 782 h 812"/>
                <a:gd name="T78" fmla="*/ 577 w 577"/>
                <a:gd name="T79" fmla="*/ 79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7" h="812">
                  <a:moveTo>
                    <a:pt x="577" y="812"/>
                  </a:moveTo>
                  <a:cubicBezTo>
                    <a:pt x="0" y="812"/>
                    <a:pt x="0" y="812"/>
                    <a:pt x="0" y="8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100" y="4"/>
                    <a:pt x="148" y="1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205"/>
                    <a:pt x="179" y="252"/>
                    <a:pt x="227" y="272"/>
                  </a:cubicBezTo>
                  <a:cubicBezTo>
                    <a:pt x="231" y="274"/>
                    <a:pt x="234" y="275"/>
                    <a:pt x="237" y="277"/>
                  </a:cubicBezTo>
                  <a:cubicBezTo>
                    <a:pt x="241" y="279"/>
                    <a:pt x="244" y="280"/>
                    <a:pt x="248" y="282"/>
                  </a:cubicBezTo>
                  <a:cubicBezTo>
                    <a:pt x="248" y="282"/>
                    <a:pt x="249" y="282"/>
                    <a:pt x="249" y="283"/>
                  </a:cubicBezTo>
                  <a:cubicBezTo>
                    <a:pt x="252" y="284"/>
                    <a:pt x="255" y="286"/>
                    <a:pt x="259" y="287"/>
                  </a:cubicBezTo>
                  <a:cubicBezTo>
                    <a:pt x="262" y="289"/>
                    <a:pt x="266" y="291"/>
                    <a:pt x="269" y="293"/>
                  </a:cubicBezTo>
                  <a:cubicBezTo>
                    <a:pt x="272" y="294"/>
                    <a:pt x="275" y="296"/>
                    <a:pt x="278" y="298"/>
                  </a:cubicBezTo>
                  <a:cubicBezTo>
                    <a:pt x="279" y="298"/>
                    <a:pt x="280" y="299"/>
                    <a:pt x="280" y="299"/>
                  </a:cubicBezTo>
                  <a:cubicBezTo>
                    <a:pt x="283" y="301"/>
                    <a:pt x="286" y="302"/>
                    <a:pt x="289" y="304"/>
                  </a:cubicBezTo>
                  <a:cubicBezTo>
                    <a:pt x="293" y="306"/>
                    <a:pt x="296" y="308"/>
                    <a:pt x="300" y="310"/>
                  </a:cubicBezTo>
                  <a:cubicBezTo>
                    <a:pt x="303" y="312"/>
                    <a:pt x="306" y="314"/>
                    <a:pt x="309" y="317"/>
                  </a:cubicBezTo>
                  <a:cubicBezTo>
                    <a:pt x="313" y="319"/>
                    <a:pt x="316" y="321"/>
                    <a:pt x="319" y="323"/>
                  </a:cubicBezTo>
                  <a:cubicBezTo>
                    <a:pt x="326" y="327"/>
                    <a:pt x="332" y="332"/>
                    <a:pt x="338" y="336"/>
                  </a:cubicBezTo>
                  <a:cubicBezTo>
                    <a:pt x="341" y="339"/>
                    <a:pt x="345" y="341"/>
                    <a:pt x="348" y="343"/>
                  </a:cubicBezTo>
                  <a:cubicBezTo>
                    <a:pt x="351" y="346"/>
                    <a:pt x="354" y="348"/>
                    <a:pt x="357" y="350"/>
                  </a:cubicBezTo>
                  <a:cubicBezTo>
                    <a:pt x="357" y="351"/>
                    <a:pt x="357" y="351"/>
                    <a:pt x="357" y="351"/>
                  </a:cubicBezTo>
                  <a:cubicBezTo>
                    <a:pt x="360" y="353"/>
                    <a:pt x="363" y="356"/>
                    <a:pt x="366" y="358"/>
                  </a:cubicBezTo>
                  <a:cubicBezTo>
                    <a:pt x="369" y="361"/>
                    <a:pt x="372" y="363"/>
                    <a:pt x="375" y="366"/>
                  </a:cubicBezTo>
                  <a:cubicBezTo>
                    <a:pt x="378" y="368"/>
                    <a:pt x="381" y="371"/>
                    <a:pt x="384" y="373"/>
                  </a:cubicBezTo>
                  <a:cubicBezTo>
                    <a:pt x="387" y="376"/>
                    <a:pt x="389" y="379"/>
                    <a:pt x="392" y="381"/>
                  </a:cubicBezTo>
                  <a:cubicBezTo>
                    <a:pt x="395" y="384"/>
                    <a:pt x="398" y="386"/>
                    <a:pt x="401" y="389"/>
                  </a:cubicBezTo>
                  <a:cubicBezTo>
                    <a:pt x="403" y="392"/>
                    <a:pt x="406" y="395"/>
                    <a:pt x="409" y="397"/>
                  </a:cubicBezTo>
                  <a:cubicBezTo>
                    <a:pt x="412" y="400"/>
                    <a:pt x="414" y="403"/>
                    <a:pt x="417" y="405"/>
                  </a:cubicBezTo>
                  <a:cubicBezTo>
                    <a:pt x="417" y="406"/>
                    <a:pt x="417" y="406"/>
                    <a:pt x="417" y="406"/>
                  </a:cubicBezTo>
                  <a:cubicBezTo>
                    <a:pt x="420" y="409"/>
                    <a:pt x="422" y="412"/>
                    <a:pt x="425" y="414"/>
                  </a:cubicBezTo>
                  <a:cubicBezTo>
                    <a:pt x="427" y="417"/>
                    <a:pt x="429" y="419"/>
                    <a:pt x="431" y="421"/>
                  </a:cubicBezTo>
                  <a:cubicBezTo>
                    <a:pt x="432" y="422"/>
                    <a:pt x="433" y="423"/>
                    <a:pt x="434" y="425"/>
                  </a:cubicBezTo>
                  <a:cubicBezTo>
                    <a:pt x="436" y="427"/>
                    <a:pt x="438" y="429"/>
                    <a:pt x="440" y="432"/>
                  </a:cubicBezTo>
                  <a:cubicBezTo>
                    <a:pt x="443" y="435"/>
                    <a:pt x="445" y="438"/>
                    <a:pt x="448" y="441"/>
                  </a:cubicBezTo>
                  <a:cubicBezTo>
                    <a:pt x="450" y="444"/>
                    <a:pt x="453" y="447"/>
                    <a:pt x="455" y="450"/>
                  </a:cubicBezTo>
                  <a:cubicBezTo>
                    <a:pt x="458" y="454"/>
                    <a:pt x="461" y="457"/>
                    <a:pt x="463" y="461"/>
                  </a:cubicBezTo>
                  <a:cubicBezTo>
                    <a:pt x="465" y="464"/>
                    <a:pt x="467" y="466"/>
                    <a:pt x="469" y="469"/>
                  </a:cubicBezTo>
                  <a:cubicBezTo>
                    <a:pt x="471" y="472"/>
                    <a:pt x="473" y="474"/>
                    <a:pt x="475" y="477"/>
                  </a:cubicBezTo>
                  <a:cubicBezTo>
                    <a:pt x="476" y="478"/>
                    <a:pt x="476" y="479"/>
                    <a:pt x="477" y="480"/>
                  </a:cubicBezTo>
                  <a:cubicBezTo>
                    <a:pt x="478" y="483"/>
                    <a:pt x="480" y="485"/>
                    <a:pt x="481" y="487"/>
                  </a:cubicBezTo>
                  <a:cubicBezTo>
                    <a:pt x="482" y="488"/>
                    <a:pt x="482" y="488"/>
                    <a:pt x="483" y="489"/>
                  </a:cubicBezTo>
                  <a:cubicBezTo>
                    <a:pt x="484" y="492"/>
                    <a:pt x="486" y="494"/>
                    <a:pt x="488" y="497"/>
                  </a:cubicBezTo>
                  <a:cubicBezTo>
                    <a:pt x="488" y="498"/>
                    <a:pt x="488" y="498"/>
                    <a:pt x="489" y="498"/>
                  </a:cubicBezTo>
                  <a:cubicBezTo>
                    <a:pt x="491" y="501"/>
                    <a:pt x="492" y="505"/>
                    <a:pt x="494" y="508"/>
                  </a:cubicBezTo>
                  <a:cubicBezTo>
                    <a:pt x="494" y="508"/>
                    <a:pt x="495" y="508"/>
                    <a:pt x="495" y="508"/>
                  </a:cubicBezTo>
                  <a:cubicBezTo>
                    <a:pt x="496" y="511"/>
                    <a:pt x="498" y="514"/>
                    <a:pt x="500" y="517"/>
                  </a:cubicBezTo>
                  <a:cubicBezTo>
                    <a:pt x="505" y="527"/>
                    <a:pt x="511" y="537"/>
                    <a:pt x="516" y="547"/>
                  </a:cubicBezTo>
                  <a:cubicBezTo>
                    <a:pt x="517" y="549"/>
                    <a:pt x="518" y="551"/>
                    <a:pt x="519" y="553"/>
                  </a:cubicBezTo>
                  <a:cubicBezTo>
                    <a:pt x="520" y="555"/>
                    <a:pt x="521" y="557"/>
                    <a:pt x="522" y="559"/>
                  </a:cubicBezTo>
                  <a:cubicBezTo>
                    <a:pt x="522" y="560"/>
                    <a:pt x="522" y="560"/>
                    <a:pt x="523" y="561"/>
                  </a:cubicBezTo>
                  <a:cubicBezTo>
                    <a:pt x="524" y="564"/>
                    <a:pt x="525" y="566"/>
                    <a:pt x="526" y="569"/>
                  </a:cubicBezTo>
                  <a:cubicBezTo>
                    <a:pt x="527" y="570"/>
                    <a:pt x="527" y="571"/>
                    <a:pt x="528" y="573"/>
                  </a:cubicBezTo>
                  <a:cubicBezTo>
                    <a:pt x="529" y="575"/>
                    <a:pt x="530" y="576"/>
                    <a:pt x="530" y="578"/>
                  </a:cubicBezTo>
                  <a:cubicBezTo>
                    <a:pt x="531" y="580"/>
                    <a:pt x="532" y="582"/>
                    <a:pt x="532" y="583"/>
                  </a:cubicBezTo>
                  <a:cubicBezTo>
                    <a:pt x="534" y="586"/>
                    <a:pt x="535" y="590"/>
                    <a:pt x="536" y="593"/>
                  </a:cubicBezTo>
                  <a:cubicBezTo>
                    <a:pt x="538" y="596"/>
                    <a:pt x="539" y="600"/>
                    <a:pt x="540" y="604"/>
                  </a:cubicBezTo>
                  <a:cubicBezTo>
                    <a:pt x="542" y="607"/>
                    <a:pt x="543" y="611"/>
                    <a:pt x="544" y="615"/>
                  </a:cubicBezTo>
                  <a:cubicBezTo>
                    <a:pt x="547" y="622"/>
                    <a:pt x="549" y="629"/>
                    <a:pt x="551" y="636"/>
                  </a:cubicBezTo>
                  <a:cubicBezTo>
                    <a:pt x="552" y="637"/>
                    <a:pt x="552" y="639"/>
                    <a:pt x="553" y="640"/>
                  </a:cubicBezTo>
                  <a:cubicBezTo>
                    <a:pt x="554" y="643"/>
                    <a:pt x="554" y="646"/>
                    <a:pt x="555" y="649"/>
                  </a:cubicBezTo>
                  <a:cubicBezTo>
                    <a:pt x="555" y="649"/>
                    <a:pt x="555" y="649"/>
                    <a:pt x="555" y="650"/>
                  </a:cubicBezTo>
                  <a:cubicBezTo>
                    <a:pt x="556" y="653"/>
                    <a:pt x="557" y="656"/>
                    <a:pt x="558" y="659"/>
                  </a:cubicBezTo>
                  <a:cubicBezTo>
                    <a:pt x="558" y="660"/>
                    <a:pt x="558" y="661"/>
                    <a:pt x="559" y="662"/>
                  </a:cubicBezTo>
                  <a:cubicBezTo>
                    <a:pt x="559" y="665"/>
                    <a:pt x="560" y="668"/>
                    <a:pt x="561" y="671"/>
                  </a:cubicBezTo>
                  <a:cubicBezTo>
                    <a:pt x="561" y="674"/>
                    <a:pt x="562" y="676"/>
                    <a:pt x="563" y="679"/>
                  </a:cubicBezTo>
                  <a:cubicBezTo>
                    <a:pt x="563" y="681"/>
                    <a:pt x="564" y="684"/>
                    <a:pt x="564" y="686"/>
                  </a:cubicBezTo>
                  <a:cubicBezTo>
                    <a:pt x="564" y="687"/>
                    <a:pt x="565" y="688"/>
                    <a:pt x="565" y="689"/>
                  </a:cubicBezTo>
                  <a:cubicBezTo>
                    <a:pt x="565" y="692"/>
                    <a:pt x="566" y="694"/>
                    <a:pt x="566" y="697"/>
                  </a:cubicBezTo>
                  <a:cubicBezTo>
                    <a:pt x="568" y="704"/>
                    <a:pt x="569" y="711"/>
                    <a:pt x="570" y="719"/>
                  </a:cubicBezTo>
                  <a:cubicBezTo>
                    <a:pt x="570" y="721"/>
                    <a:pt x="571" y="723"/>
                    <a:pt x="571" y="725"/>
                  </a:cubicBezTo>
                  <a:cubicBezTo>
                    <a:pt x="571" y="727"/>
                    <a:pt x="572" y="729"/>
                    <a:pt x="572" y="731"/>
                  </a:cubicBezTo>
                  <a:cubicBezTo>
                    <a:pt x="572" y="732"/>
                    <a:pt x="572" y="734"/>
                    <a:pt x="572" y="735"/>
                  </a:cubicBezTo>
                  <a:cubicBezTo>
                    <a:pt x="573" y="738"/>
                    <a:pt x="573" y="741"/>
                    <a:pt x="573" y="743"/>
                  </a:cubicBezTo>
                  <a:cubicBezTo>
                    <a:pt x="574" y="746"/>
                    <a:pt x="574" y="749"/>
                    <a:pt x="574" y="752"/>
                  </a:cubicBezTo>
                  <a:cubicBezTo>
                    <a:pt x="574" y="755"/>
                    <a:pt x="575" y="758"/>
                    <a:pt x="575" y="761"/>
                  </a:cubicBezTo>
                  <a:cubicBezTo>
                    <a:pt x="575" y="764"/>
                    <a:pt x="575" y="766"/>
                    <a:pt x="575" y="769"/>
                  </a:cubicBezTo>
                  <a:cubicBezTo>
                    <a:pt x="576" y="773"/>
                    <a:pt x="576" y="776"/>
                    <a:pt x="576" y="780"/>
                  </a:cubicBezTo>
                  <a:cubicBezTo>
                    <a:pt x="576" y="781"/>
                    <a:pt x="576" y="781"/>
                    <a:pt x="576" y="782"/>
                  </a:cubicBezTo>
                  <a:cubicBezTo>
                    <a:pt x="576" y="784"/>
                    <a:pt x="576" y="786"/>
                    <a:pt x="576" y="789"/>
                  </a:cubicBezTo>
                  <a:cubicBezTo>
                    <a:pt x="576" y="791"/>
                    <a:pt x="577" y="793"/>
                    <a:pt x="577" y="795"/>
                  </a:cubicBezTo>
                  <a:cubicBezTo>
                    <a:pt x="577" y="801"/>
                    <a:pt x="577" y="806"/>
                    <a:pt x="577" y="812"/>
                  </a:cubicBezTo>
                  <a:close/>
                </a:path>
              </a:pathLst>
            </a:custGeom>
            <a:gradFill>
              <a:gsLst>
                <a:gs pos="97000">
                  <a:srgbClr val="ADBAB0"/>
                </a:gs>
                <a:gs pos="33000">
                  <a:srgbClr val="E6F0F1"/>
                </a:gs>
              </a:gsLst>
              <a:lin ang="2700000" scaled="1"/>
            </a:gradFill>
            <a:ln w="12700" cap="flat">
              <a:noFill/>
              <a:prstDash val="solid"/>
              <a:miter lim="800000"/>
            </a:ln>
            <a:effectLst>
              <a:outerShdw blurRad="50800" dir="10800000" algn="r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096954" y="3429002"/>
              <a:ext cx="1942465" cy="1378935"/>
            </a:xfrm>
            <a:custGeom>
              <a:avLst/>
              <a:gdLst>
                <a:gd name="T0" fmla="*/ 799 w 812"/>
                <a:gd name="T1" fmla="*/ 148 h 577"/>
                <a:gd name="T2" fmla="*/ 529 w 812"/>
                <a:gd name="T3" fmla="*/ 226 h 577"/>
                <a:gd name="T4" fmla="*/ 517 w 812"/>
                <a:gd name="T5" fmla="*/ 251 h 577"/>
                <a:gd name="T6" fmla="*/ 515 w 812"/>
                <a:gd name="T7" fmla="*/ 255 h 577"/>
                <a:gd name="T8" fmla="*/ 511 w 812"/>
                <a:gd name="T9" fmla="*/ 263 h 577"/>
                <a:gd name="T10" fmla="*/ 507 w 812"/>
                <a:gd name="T11" fmla="*/ 270 h 577"/>
                <a:gd name="T12" fmla="*/ 504 w 812"/>
                <a:gd name="T13" fmla="*/ 277 h 577"/>
                <a:gd name="T14" fmla="*/ 499 w 812"/>
                <a:gd name="T15" fmla="*/ 286 h 577"/>
                <a:gd name="T16" fmla="*/ 487 w 812"/>
                <a:gd name="T17" fmla="*/ 306 h 577"/>
                <a:gd name="T18" fmla="*/ 483 w 812"/>
                <a:gd name="T19" fmla="*/ 312 h 577"/>
                <a:gd name="T20" fmla="*/ 472 w 812"/>
                <a:gd name="T21" fmla="*/ 328 h 577"/>
                <a:gd name="T22" fmla="*/ 465 w 812"/>
                <a:gd name="T23" fmla="*/ 337 h 577"/>
                <a:gd name="T24" fmla="*/ 459 w 812"/>
                <a:gd name="T25" fmla="*/ 346 h 577"/>
                <a:gd name="T26" fmla="*/ 452 w 812"/>
                <a:gd name="T27" fmla="*/ 354 h 577"/>
                <a:gd name="T28" fmla="*/ 445 w 812"/>
                <a:gd name="T29" fmla="*/ 363 h 577"/>
                <a:gd name="T30" fmla="*/ 438 w 812"/>
                <a:gd name="T31" fmla="*/ 371 h 577"/>
                <a:gd name="T32" fmla="*/ 431 w 812"/>
                <a:gd name="T33" fmla="*/ 379 h 577"/>
                <a:gd name="T34" fmla="*/ 422 w 812"/>
                <a:gd name="T35" fmla="*/ 389 h 577"/>
                <a:gd name="T36" fmla="*/ 411 w 812"/>
                <a:gd name="T37" fmla="*/ 401 h 577"/>
                <a:gd name="T38" fmla="*/ 405 w 812"/>
                <a:gd name="T39" fmla="*/ 407 h 577"/>
                <a:gd name="T40" fmla="*/ 396 w 812"/>
                <a:gd name="T41" fmla="*/ 416 h 577"/>
                <a:gd name="T42" fmla="*/ 390 w 812"/>
                <a:gd name="T43" fmla="*/ 422 h 577"/>
                <a:gd name="T44" fmla="*/ 379 w 812"/>
                <a:gd name="T45" fmla="*/ 431 h 577"/>
                <a:gd name="T46" fmla="*/ 364 w 812"/>
                <a:gd name="T47" fmla="*/ 444 h 577"/>
                <a:gd name="T48" fmla="*/ 353 w 812"/>
                <a:gd name="T49" fmla="*/ 453 h 577"/>
                <a:gd name="T50" fmla="*/ 334 w 812"/>
                <a:gd name="T51" fmla="*/ 468 h 577"/>
                <a:gd name="T52" fmla="*/ 318 w 812"/>
                <a:gd name="T53" fmla="*/ 479 h 577"/>
                <a:gd name="T54" fmla="*/ 309 w 812"/>
                <a:gd name="T55" fmla="*/ 484 h 577"/>
                <a:gd name="T56" fmla="*/ 295 w 812"/>
                <a:gd name="T57" fmla="*/ 493 h 577"/>
                <a:gd name="T58" fmla="*/ 285 w 812"/>
                <a:gd name="T59" fmla="*/ 499 h 577"/>
                <a:gd name="T60" fmla="*/ 257 w 812"/>
                <a:gd name="T61" fmla="*/ 514 h 577"/>
                <a:gd name="T62" fmla="*/ 247 w 812"/>
                <a:gd name="T63" fmla="*/ 519 h 577"/>
                <a:gd name="T64" fmla="*/ 241 w 812"/>
                <a:gd name="T65" fmla="*/ 522 h 577"/>
                <a:gd name="T66" fmla="*/ 230 w 812"/>
                <a:gd name="T67" fmla="*/ 527 h 577"/>
                <a:gd name="T68" fmla="*/ 212 w 812"/>
                <a:gd name="T69" fmla="*/ 535 h 577"/>
                <a:gd name="T70" fmla="*/ 190 w 812"/>
                <a:gd name="T71" fmla="*/ 543 h 577"/>
                <a:gd name="T72" fmla="*/ 178 w 812"/>
                <a:gd name="T73" fmla="*/ 547 h 577"/>
                <a:gd name="T74" fmla="*/ 166 w 812"/>
                <a:gd name="T75" fmla="*/ 551 h 577"/>
                <a:gd name="T76" fmla="*/ 154 w 812"/>
                <a:gd name="T77" fmla="*/ 555 h 577"/>
                <a:gd name="T78" fmla="*/ 143 w 812"/>
                <a:gd name="T79" fmla="*/ 557 h 577"/>
                <a:gd name="T80" fmla="*/ 132 w 812"/>
                <a:gd name="T81" fmla="*/ 560 h 577"/>
                <a:gd name="T82" fmla="*/ 119 w 812"/>
                <a:gd name="T83" fmla="*/ 563 h 577"/>
                <a:gd name="T84" fmla="*/ 112 w 812"/>
                <a:gd name="T85" fmla="*/ 565 h 577"/>
                <a:gd name="T86" fmla="*/ 97 w 812"/>
                <a:gd name="T87" fmla="*/ 568 h 577"/>
                <a:gd name="T88" fmla="*/ 86 w 812"/>
                <a:gd name="T89" fmla="*/ 570 h 577"/>
                <a:gd name="T90" fmla="*/ 71 w 812"/>
                <a:gd name="T91" fmla="*/ 572 h 577"/>
                <a:gd name="T92" fmla="*/ 61 w 812"/>
                <a:gd name="T93" fmla="*/ 573 h 577"/>
                <a:gd name="T94" fmla="*/ 53 w 812"/>
                <a:gd name="T95" fmla="*/ 574 h 577"/>
                <a:gd name="T96" fmla="*/ 47 w 812"/>
                <a:gd name="T97" fmla="*/ 574 h 577"/>
                <a:gd name="T98" fmla="*/ 36 w 812"/>
                <a:gd name="T99" fmla="*/ 575 h 577"/>
                <a:gd name="T100" fmla="*/ 23 w 812"/>
                <a:gd name="T101" fmla="*/ 576 h 577"/>
                <a:gd name="T102" fmla="*/ 0 w 812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2" h="577">
                  <a:moveTo>
                    <a:pt x="812" y="0"/>
                  </a:moveTo>
                  <a:cubicBezTo>
                    <a:pt x="812" y="51"/>
                    <a:pt x="808" y="100"/>
                    <a:pt x="799" y="148"/>
                  </a:cubicBezTo>
                  <a:cubicBezTo>
                    <a:pt x="649" y="148"/>
                    <a:pt x="649" y="148"/>
                    <a:pt x="649" y="148"/>
                  </a:cubicBezTo>
                  <a:cubicBezTo>
                    <a:pt x="597" y="148"/>
                    <a:pt x="549" y="178"/>
                    <a:pt x="529" y="226"/>
                  </a:cubicBezTo>
                  <a:cubicBezTo>
                    <a:pt x="526" y="232"/>
                    <a:pt x="523" y="239"/>
                    <a:pt x="520" y="245"/>
                  </a:cubicBezTo>
                  <a:cubicBezTo>
                    <a:pt x="519" y="247"/>
                    <a:pt x="518" y="249"/>
                    <a:pt x="517" y="251"/>
                  </a:cubicBezTo>
                  <a:cubicBezTo>
                    <a:pt x="517" y="252"/>
                    <a:pt x="517" y="252"/>
                    <a:pt x="516" y="253"/>
                  </a:cubicBezTo>
                  <a:cubicBezTo>
                    <a:pt x="516" y="254"/>
                    <a:pt x="515" y="254"/>
                    <a:pt x="515" y="255"/>
                  </a:cubicBezTo>
                  <a:cubicBezTo>
                    <a:pt x="515" y="255"/>
                    <a:pt x="515" y="256"/>
                    <a:pt x="515" y="256"/>
                  </a:cubicBezTo>
                  <a:cubicBezTo>
                    <a:pt x="514" y="258"/>
                    <a:pt x="512" y="261"/>
                    <a:pt x="511" y="263"/>
                  </a:cubicBezTo>
                  <a:cubicBezTo>
                    <a:pt x="511" y="264"/>
                    <a:pt x="511" y="264"/>
                    <a:pt x="511" y="264"/>
                  </a:cubicBezTo>
                  <a:cubicBezTo>
                    <a:pt x="510" y="266"/>
                    <a:pt x="508" y="268"/>
                    <a:pt x="507" y="270"/>
                  </a:cubicBezTo>
                  <a:cubicBezTo>
                    <a:pt x="507" y="270"/>
                    <a:pt x="507" y="270"/>
                    <a:pt x="507" y="270"/>
                  </a:cubicBezTo>
                  <a:cubicBezTo>
                    <a:pt x="506" y="273"/>
                    <a:pt x="505" y="275"/>
                    <a:pt x="504" y="277"/>
                  </a:cubicBezTo>
                  <a:cubicBezTo>
                    <a:pt x="503" y="278"/>
                    <a:pt x="503" y="279"/>
                    <a:pt x="502" y="280"/>
                  </a:cubicBezTo>
                  <a:cubicBezTo>
                    <a:pt x="501" y="282"/>
                    <a:pt x="500" y="284"/>
                    <a:pt x="499" y="286"/>
                  </a:cubicBezTo>
                  <a:cubicBezTo>
                    <a:pt x="496" y="290"/>
                    <a:pt x="494" y="294"/>
                    <a:pt x="491" y="299"/>
                  </a:cubicBezTo>
                  <a:cubicBezTo>
                    <a:pt x="490" y="301"/>
                    <a:pt x="488" y="303"/>
                    <a:pt x="487" y="306"/>
                  </a:cubicBezTo>
                  <a:cubicBezTo>
                    <a:pt x="487" y="306"/>
                    <a:pt x="487" y="306"/>
                    <a:pt x="486" y="306"/>
                  </a:cubicBezTo>
                  <a:cubicBezTo>
                    <a:pt x="485" y="308"/>
                    <a:pt x="484" y="310"/>
                    <a:pt x="483" y="312"/>
                  </a:cubicBezTo>
                  <a:cubicBezTo>
                    <a:pt x="481" y="315"/>
                    <a:pt x="479" y="318"/>
                    <a:pt x="477" y="321"/>
                  </a:cubicBezTo>
                  <a:cubicBezTo>
                    <a:pt x="475" y="323"/>
                    <a:pt x="473" y="325"/>
                    <a:pt x="472" y="328"/>
                  </a:cubicBezTo>
                  <a:cubicBezTo>
                    <a:pt x="470" y="330"/>
                    <a:pt x="468" y="333"/>
                    <a:pt x="466" y="336"/>
                  </a:cubicBezTo>
                  <a:cubicBezTo>
                    <a:pt x="466" y="336"/>
                    <a:pt x="466" y="336"/>
                    <a:pt x="465" y="337"/>
                  </a:cubicBezTo>
                  <a:cubicBezTo>
                    <a:pt x="465" y="337"/>
                    <a:pt x="465" y="337"/>
                    <a:pt x="465" y="338"/>
                  </a:cubicBezTo>
                  <a:cubicBezTo>
                    <a:pt x="463" y="340"/>
                    <a:pt x="461" y="343"/>
                    <a:pt x="459" y="346"/>
                  </a:cubicBezTo>
                  <a:cubicBezTo>
                    <a:pt x="458" y="346"/>
                    <a:pt x="458" y="347"/>
                    <a:pt x="457" y="347"/>
                  </a:cubicBezTo>
                  <a:cubicBezTo>
                    <a:pt x="456" y="350"/>
                    <a:pt x="454" y="352"/>
                    <a:pt x="452" y="354"/>
                  </a:cubicBezTo>
                  <a:cubicBezTo>
                    <a:pt x="452" y="355"/>
                    <a:pt x="451" y="356"/>
                    <a:pt x="450" y="356"/>
                  </a:cubicBezTo>
                  <a:cubicBezTo>
                    <a:pt x="449" y="359"/>
                    <a:pt x="447" y="361"/>
                    <a:pt x="445" y="363"/>
                  </a:cubicBezTo>
                  <a:cubicBezTo>
                    <a:pt x="444" y="364"/>
                    <a:pt x="444" y="365"/>
                    <a:pt x="443" y="365"/>
                  </a:cubicBezTo>
                  <a:cubicBezTo>
                    <a:pt x="442" y="367"/>
                    <a:pt x="440" y="369"/>
                    <a:pt x="438" y="371"/>
                  </a:cubicBezTo>
                  <a:cubicBezTo>
                    <a:pt x="436" y="374"/>
                    <a:pt x="434" y="376"/>
                    <a:pt x="432" y="379"/>
                  </a:cubicBezTo>
                  <a:cubicBezTo>
                    <a:pt x="432" y="379"/>
                    <a:pt x="432" y="379"/>
                    <a:pt x="431" y="379"/>
                  </a:cubicBezTo>
                  <a:cubicBezTo>
                    <a:pt x="430" y="381"/>
                    <a:pt x="429" y="382"/>
                    <a:pt x="427" y="384"/>
                  </a:cubicBezTo>
                  <a:cubicBezTo>
                    <a:pt x="425" y="386"/>
                    <a:pt x="424" y="388"/>
                    <a:pt x="422" y="389"/>
                  </a:cubicBezTo>
                  <a:cubicBezTo>
                    <a:pt x="420" y="392"/>
                    <a:pt x="418" y="394"/>
                    <a:pt x="416" y="396"/>
                  </a:cubicBezTo>
                  <a:cubicBezTo>
                    <a:pt x="414" y="398"/>
                    <a:pt x="413" y="399"/>
                    <a:pt x="411" y="401"/>
                  </a:cubicBezTo>
                  <a:cubicBezTo>
                    <a:pt x="411" y="401"/>
                    <a:pt x="411" y="401"/>
                    <a:pt x="411" y="401"/>
                  </a:cubicBezTo>
                  <a:cubicBezTo>
                    <a:pt x="409" y="403"/>
                    <a:pt x="407" y="405"/>
                    <a:pt x="405" y="407"/>
                  </a:cubicBezTo>
                  <a:cubicBezTo>
                    <a:pt x="402" y="410"/>
                    <a:pt x="399" y="413"/>
                    <a:pt x="397" y="415"/>
                  </a:cubicBezTo>
                  <a:cubicBezTo>
                    <a:pt x="397" y="415"/>
                    <a:pt x="396" y="416"/>
                    <a:pt x="396" y="416"/>
                  </a:cubicBezTo>
                  <a:cubicBezTo>
                    <a:pt x="396" y="416"/>
                    <a:pt x="396" y="416"/>
                    <a:pt x="395" y="417"/>
                  </a:cubicBezTo>
                  <a:cubicBezTo>
                    <a:pt x="393" y="418"/>
                    <a:pt x="392" y="420"/>
                    <a:pt x="390" y="422"/>
                  </a:cubicBezTo>
                  <a:cubicBezTo>
                    <a:pt x="389" y="423"/>
                    <a:pt x="388" y="424"/>
                    <a:pt x="387" y="424"/>
                  </a:cubicBezTo>
                  <a:cubicBezTo>
                    <a:pt x="384" y="427"/>
                    <a:pt x="382" y="429"/>
                    <a:pt x="379" y="431"/>
                  </a:cubicBezTo>
                  <a:cubicBezTo>
                    <a:pt x="377" y="434"/>
                    <a:pt x="374" y="436"/>
                    <a:pt x="371" y="439"/>
                  </a:cubicBezTo>
                  <a:cubicBezTo>
                    <a:pt x="369" y="441"/>
                    <a:pt x="366" y="442"/>
                    <a:pt x="364" y="444"/>
                  </a:cubicBezTo>
                  <a:cubicBezTo>
                    <a:pt x="363" y="445"/>
                    <a:pt x="361" y="447"/>
                    <a:pt x="360" y="448"/>
                  </a:cubicBezTo>
                  <a:cubicBezTo>
                    <a:pt x="357" y="450"/>
                    <a:pt x="355" y="452"/>
                    <a:pt x="353" y="453"/>
                  </a:cubicBezTo>
                  <a:cubicBezTo>
                    <a:pt x="350" y="456"/>
                    <a:pt x="347" y="458"/>
                    <a:pt x="344" y="460"/>
                  </a:cubicBezTo>
                  <a:cubicBezTo>
                    <a:pt x="340" y="463"/>
                    <a:pt x="337" y="465"/>
                    <a:pt x="334" y="468"/>
                  </a:cubicBezTo>
                  <a:cubicBezTo>
                    <a:pt x="331" y="470"/>
                    <a:pt x="328" y="472"/>
                    <a:pt x="325" y="473"/>
                  </a:cubicBezTo>
                  <a:cubicBezTo>
                    <a:pt x="323" y="475"/>
                    <a:pt x="320" y="477"/>
                    <a:pt x="318" y="479"/>
                  </a:cubicBezTo>
                  <a:cubicBezTo>
                    <a:pt x="316" y="480"/>
                    <a:pt x="314" y="481"/>
                    <a:pt x="313" y="482"/>
                  </a:cubicBezTo>
                  <a:cubicBezTo>
                    <a:pt x="311" y="483"/>
                    <a:pt x="310" y="484"/>
                    <a:pt x="309" y="484"/>
                  </a:cubicBezTo>
                  <a:cubicBezTo>
                    <a:pt x="307" y="485"/>
                    <a:pt x="305" y="487"/>
                    <a:pt x="303" y="488"/>
                  </a:cubicBezTo>
                  <a:cubicBezTo>
                    <a:pt x="301" y="490"/>
                    <a:pt x="298" y="491"/>
                    <a:pt x="295" y="493"/>
                  </a:cubicBezTo>
                  <a:cubicBezTo>
                    <a:pt x="293" y="495"/>
                    <a:pt x="290" y="496"/>
                    <a:pt x="287" y="498"/>
                  </a:cubicBezTo>
                  <a:cubicBezTo>
                    <a:pt x="287" y="498"/>
                    <a:pt x="286" y="499"/>
                    <a:pt x="285" y="499"/>
                  </a:cubicBezTo>
                  <a:cubicBezTo>
                    <a:pt x="282" y="501"/>
                    <a:pt x="279" y="502"/>
                    <a:pt x="276" y="504"/>
                  </a:cubicBezTo>
                  <a:cubicBezTo>
                    <a:pt x="270" y="507"/>
                    <a:pt x="264" y="511"/>
                    <a:pt x="257" y="514"/>
                  </a:cubicBezTo>
                  <a:cubicBezTo>
                    <a:pt x="254" y="516"/>
                    <a:pt x="252" y="517"/>
                    <a:pt x="249" y="518"/>
                  </a:cubicBezTo>
                  <a:cubicBezTo>
                    <a:pt x="248" y="519"/>
                    <a:pt x="248" y="519"/>
                    <a:pt x="247" y="519"/>
                  </a:cubicBezTo>
                  <a:cubicBezTo>
                    <a:pt x="245" y="520"/>
                    <a:pt x="243" y="521"/>
                    <a:pt x="241" y="522"/>
                  </a:cubicBezTo>
                  <a:cubicBezTo>
                    <a:pt x="241" y="522"/>
                    <a:pt x="241" y="522"/>
                    <a:pt x="241" y="522"/>
                  </a:cubicBezTo>
                  <a:cubicBezTo>
                    <a:pt x="239" y="523"/>
                    <a:pt x="238" y="523"/>
                    <a:pt x="236" y="524"/>
                  </a:cubicBezTo>
                  <a:cubicBezTo>
                    <a:pt x="234" y="525"/>
                    <a:pt x="232" y="526"/>
                    <a:pt x="230" y="527"/>
                  </a:cubicBezTo>
                  <a:cubicBezTo>
                    <a:pt x="227" y="528"/>
                    <a:pt x="224" y="530"/>
                    <a:pt x="221" y="531"/>
                  </a:cubicBezTo>
                  <a:cubicBezTo>
                    <a:pt x="218" y="532"/>
                    <a:pt x="215" y="533"/>
                    <a:pt x="212" y="535"/>
                  </a:cubicBezTo>
                  <a:cubicBezTo>
                    <a:pt x="209" y="536"/>
                    <a:pt x="205" y="537"/>
                    <a:pt x="202" y="538"/>
                  </a:cubicBezTo>
                  <a:cubicBezTo>
                    <a:pt x="198" y="540"/>
                    <a:pt x="194" y="542"/>
                    <a:pt x="190" y="543"/>
                  </a:cubicBezTo>
                  <a:cubicBezTo>
                    <a:pt x="186" y="544"/>
                    <a:pt x="182" y="546"/>
                    <a:pt x="179" y="547"/>
                  </a:cubicBezTo>
                  <a:cubicBezTo>
                    <a:pt x="179" y="547"/>
                    <a:pt x="179" y="547"/>
                    <a:pt x="178" y="547"/>
                  </a:cubicBezTo>
                  <a:cubicBezTo>
                    <a:pt x="175" y="548"/>
                    <a:pt x="172" y="549"/>
                    <a:pt x="168" y="550"/>
                  </a:cubicBezTo>
                  <a:cubicBezTo>
                    <a:pt x="168" y="550"/>
                    <a:pt x="167" y="551"/>
                    <a:pt x="166" y="551"/>
                  </a:cubicBezTo>
                  <a:cubicBezTo>
                    <a:pt x="163" y="552"/>
                    <a:pt x="161" y="553"/>
                    <a:pt x="158" y="553"/>
                  </a:cubicBezTo>
                  <a:cubicBezTo>
                    <a:pt x="156" y="554"/>
                    <a:pt x="155" y="554"/>
                    <a:pt x="154" y="555"/>
                  </a:cubicBezTo>
                  <a:cubicBezTo>
                    <a:pt x="151" y="555"/>
                    <a:pt x="148" y="556"/>
                    <a:pt x="145" y="557"/>
                  </a:cubicBezTo>
                  <a:cubicBezTo>
                    <a:pt x="145" y="557"/>
                    <a:pt x="144" y="557"/>
                    <a:pt x="143" y="557"/>
                  </a:cubicBezTo>
                  <a:cubicBezTo>
                    <a:pt x="140" y="558"/>
                    <a:pt x="137" y="559"/>
                    <a:pt x="135" y="560"/>
                  </a:cubicBezTo>
                  <a:cubicBezTo>
                    <a:pt x="134" y="560"/>
                    <a:pt x="133" y="560"/>
                    <a:pt x="132" y="560"/>
                  </a:cubicBezTo>
                  <a:cubicBezTo>
                    <a:pt x="129" y="561"/>
                    <a:pt x="126" y="562"/>
                    <a:pt x="123" y="562"/>
                  </a:cubicBezTo>
                  <a:cubicBezTo>
                    <a:pt x="122" y="563"/>
                    <a:pt x="120" y="563"/>
                    <a:pt x="119" y="563"/>
                  </a:cubicBezTo>
                  <a:cubicBezTo>
                    <a:pt x="118" y="564"/>
                    <a:pt x="116" y="564"/>
                    <a:pt x="115" y="564"/>
                  </a:cubicBezTo>
                  <a:cubicBezTo>
                    <a:pt x="114" y="564"/>
                    <a:pt x="113" y="565"/>
                    <a:pt x="112" y="565"/>
                  </a:cubicBezTo>
                  <a:cubicBezTo>
                    <a:pt x="110" y="565"/>
                    <a:pt x="109" y="565"/>
                    <a:pt x="108" y="566"/>
                  </a:cubicBezTo>
                  <a:cubicBezTo>
                    <a:pt x="104" y="566"/>
                    <a:pt x="100" y="567"/>
                    <a:pt x="97" y="568"/>
                  </a:cubicBezTo>
                  <a:cubicBezTo>
                    <a:pt x="93" y="568"/>
                    <a:pt x="89" y="569"/>
                    <a:pt x="86" y="570"/>
                  </a:cubicBezTo>
                  <a:cubicBezTo>
                    <a:pt x="86" y="570"/>
                    <a:pt x="86" y="570"/>
                    <a:pt x="86" y="570"/>
                  </a:cubicBezTo>
                  <a:cubicBezTo>
                    <a:pt x="82" y="570"/>
                    <a:pt x="79" y="571"/>
                    <a:pt x="76" y="571"/>
                  </a:cubicBezTo>
                  <a:cubicBezTo>
                    <a:pt x="74" y="571"/>
                    <a:pt x="73" y="571"/>
                    <a:pt x="71" y="572"/>
                  </a:cubicBezTo>
                  <a:cubicBezTo>
                    <a:pt x="68" y="572"/>
                    <a:pt x="65" y="572"/>
                    <a:pt x="62" y="573"/>
                  </a:cubicBezTo>
                  <a:cubicBezTo>
                    <a:pt x="62" y="573"/>
                    <a:pt x="61" y="573"/>
                    <a:pt x="61" y="573"/>
                  </a:cubicBezTo>
                  <a:cubicBezTo>
                    <a:pt x="59" y="573"/>
                    <a:pt x="56" y="573"/>
                    <a:pt x="54" y="574"/>
                  </a:cubicBezTo>
                  <a:cubicBezTo>
                    <a:pt x="54" y="574"/>
                    <a:pt x="53" y="574"/>
                    <a:pt x="53" y="574"/>
                  </a:cubicBezTo>
                  <a:cubicBezTo>
                    <a:pt x="52" y="574"/>
                    <a:pt x="51" y="574"/>
                    <a:pt x="50" y="574"/>
                  </a:cubicBezTo>
                  <a:cubicBezTo>
                    <a:pt x="49" y="574"/>
                    <a:pt x="48" y="574"/>
                    <a:pt x="47" y="574"/>
                  </a:cubicBezTo>
                  <a:cubicBezTo>
                    <a:pt x="44" y="575"/>
                    <a:pt x="42" y="575"/>
                    <a:pt x="39" y="575"/>
                  </a:cubicBezTo>
                  <a:cubicBezTo>
                    <a:pt x="38" y="575"/>
                    <a:pt x="37" y="575"/>
                    <a:pt x="36" y="575"/>
                  </a:cubicBezTo>
                  <a:cubicBezTo>
                    <a:pt x="33" y="575"/>
                    <a:pt x="31" y="576"/>
                    <a:pt x="29" y="576"/>
                  </a:cubicBezTo>
                  <a:cubicBezTo>
                    <a:pt x="27" y="576"/>
                    <a:pt x="25" y="576"/>
                    <a:pt x="23" y="576"/>
                  </a:cubicBezTo>
                  <a:cubicBezTo>
                    <a:pt x="15" y="576"/>
                    <a:pt x="8" y="577"/>
                    <a:pt x="0" y="5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12" y="0"/>
                  </a:lnTo>
                  <a:close/>
                </a:path>
              </a:pathLst>
            </a:custGeom>
            <a:gradFill>
              <a:gsLst>
                <a:gs pos="97000">
                  <a:srgbClr val="ADBAB0"/>
                </a:gs>
                <a:gs pos="33000">
                  <a:srgbClr val="E6F0F1"/>
                </a:gs>
              </a:gsLst>
              <a:lin ang="2700000" scaled="1"/>
            </a:gradFill>
            <a:ln w="12700" cap="flat">
              <a:noFill/>
              <a:prstDash val="solid"/>
              <a:miter lim="800000"/>
            </a:ln>
            <a:effectLst>
              <a:outerShdw blurRad="50800" dir="10800000" algn="r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4153216" y="2023356"/>
              <a:ext cx="1943736" cy="1405649"/>
            </a:xfrm>
            <a:custGeom>
              <a:avLst/>
              <a:gdLst>
                <a:gd name="T0" fmla="*/ 812 w 812"/>
                <a:gd name="T1" fmla="*/ 588 h 588"/>
                <a:gd name="T2" fmla="*/ 13 w 812"/>
                <a:gd name="T3" fmla="*/ 440 h 588"/>
                <a:gd name="T4" fmla="*/ 268 w 812"/>
                <a:gd name="T5" fmla="*/ 360 h 588"/>
                <a:gd name="T6" fmla="*/ 282 w 812"/>
                <a:gd name="T7" fmla="*/ 330 h 588"/>
                <a:gd name="T8" fmla="*/ 288 w 812"/>
                <a:gd name="T9" fmla="*/ 317 h 588"/>
                <a:gd name="T10" fmla="*/ 293 w 812"/>
                <a:gd name="T11" fmla="*/ 308 h 588"/>
                <a:gd name="T12" fmla="*/ 298 w 812"/>
                <a:gd name="T13" fmla="*/ 298 h 588"/>
                <a:gd name="T14" fmla="*/ 306 w 812"/>
                <a:gd name="T15" fmla="*/ 283 h 588"/>
                <a:gd name="T16" fmla="*/ 335 w 812"/>
                <a:gd name="T17" fmla="*/ 240 h 588"/>
                <a:gd name="T18" fmla="*/ 341 w 812"/>
                <a:gd name="T19" fmla="*/ 232 h 588"/>
                <a:gd name="T20" fmla="*/ 355 w 812"/>
                <a:gd name="T21" fmla="*/ 215 h 588"/>
                <a:gd name="T22" fmla="*/ 362 w 812"/>
                <a:gd name="T23" fmla="*/ 206 h 588"/>
                <a:gd name="T24" fmla="*/ 395 w 812"/>
                <a:gd name="T25" fmla="*/ 170 h 588"/>
                <a:gd name="T26" fmla="*/ 412 w 812"/>
                <a:gd name="T27" fmla="*/ 154 h 588"/>
                <a:gd name="T28" fmla="*/ 419 w 812"/>
                <a:gd name="T29" fmla="*/ 148 h 588"/>
                <a:gd name="T30" fmla="*/ 458 w 812"/>
                <a:gd name="T31" fmla="*/ 116 h 588"/>
                <a:gd name="T32" fmla="*/ 472 w 812"/>
                <a:gd name="T33" fmla="*/ 106 h 588"/>
                <a:gd name="T34" fmla="*/ 482 w 812"/>
                <a:gd name="T35" fmla="*/ 99 h 588"/>
                <a:gd name="T36" fmla="*/ 545 w 812"/>
                <a:gd name="T37" fmla="*/ 62 h 588"/>
                <a:gd name="T38" fmla="*/ 556 w 812"/>
                <a:gd name="T39" fmla="*/ 56 h 588"/>
                <a:gd name="T40" fmla="*/ 566 w 812"/>
                <a:gd name="T41" fmla="*/ 52 h 588"/>
                <a:gd name="T42" fmla="*/ 578 w 812"/>
                <a:gd name="T43" fmla="*/ 47 h 588"/>
                <a:gd name="T44" fmla="*/ 588 w 812"/>
                <a:gd name="T45" fmla="*/ 42 h 588"/>
                <a:gd name="T46" fmla="*/ 602 w 812"/>
                <a:gd name="T47" fmla="*/ 37 h 588"/>
                <a:gd name="T48" fmla="*/ 635 w 812"/>
                <a:gd name="T49" fmla="*/ 26 h 588"/>
                <a:gd name="T50" fmla="*/ 647 w 812"/>
                <a:gd name="T51" fmla="*/ 22 h 588"/>
                <a:gd name="T52" fmla="*/ 659 w 812"/>
                <a:gd name="T53" fmla="*/ 19 h 588"/>
                <a:gd name="T54" fmla="*/ 673 w 812"/>
                <a:gd name="T55" fmla="*/ 15 h 588"/>
                <a:gd name="T56" fmla="*/ 692 w 812"/>
                <a:gd name="T57" fmla="*/ 11 h 588"/>
                <a:gd name="T58" fmla="*/ 719 w 812"/>
                <a:gd name="T59" fmla="*/ 7 h 588"/>
                <a:gd name="T60" fmla="*/ 741 w 812"/>
                <a:gd name="T61" fmla="*/ 4 h 588"/>
                <a:gd name="T62" fmla="*/ 752 w 812"/>
                <a:gd name="T63" fmla="*/ 3 h 588"/>
                <a:gd name="T64" fmla="*/ 768 w 812"/>
                <a:gd name="T65" fmla="*/ 1 h 588"/>
                <a:gd name="T66" fmla="*/ 780 w 812"/>
                <a:gd name="T67" fmla="*/ 1 h 588"/>
                <a:gd name="T68" fmla="*/ 787 w 812"/>
                <a:gd name="T69" fmla="*/ 0 h 588"/>
                <a:gd name="T70" fmla="*/ 812 w 812"/>
                <a:gd name="T7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588">
                  <a:moveTo>
                    <a:pt x="812" y="0"/>
                  </a:moveTo>
                  <a:cubicBezTo>
                    <a:pt x="812" y="588"/>
                    <a:pt x="812" y="588"/>
                    <a:pt x="812" y="588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0" y="537"/>
                    <a:pt x="4" y="488"/>
                    <a:pt x="13" y="440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01" y="440"/>
                    <a:pt x="248" y="408"/>
                    <a:pt x="268" y="360"/>
                  </a:cubicBezTo>
                  <a:cubicBezTo>
                    <a:pt x="268" y="360"/>
                    <a:pt x="268" y="359"/>
                    <a:pt x="268" y="359"/>
                  </a:cubicBezTo>
                  <a:cubicBezTo>
                    <a:pt x="273" y="349"/>
                    <a:pt x="277" y="339"/>
                    <a:pt x="282" y="330"/>
                  </a:cubicBezTo>
                  <a:cubicBezTo>
                    <a:pt x="283" y="327"/>
                    <a:pt x="284" y="325"/>
                    <a:pt x="285" y="323"/>
                  </a:cubicBezTo>
                  <a:cubicBezTo>
                    <a:pt x="286" y="321"/>
                    <a:pt x="287" y="319"/>
                    <a:pt x="288" y="317"/>
                  </a:cubicBezTo>
                  <a:cubicBezTo>
                    <a:pt x="288" y="316"/>
                    <a:pt x="289" y="316"/>
                    <a:pt x="289" y="315"/>
                  </a:cubicBezTo>
                  <a:cubicBezTo>
                    <a:pt x="290" y="312"/>
                    <a:pt x="292" y="310"/>
                    <a:pt x="293" y="308"/>
                  </a:cubicBezTo>
                  <a:cubicBezTo>
                    <a:pt x="293" y="306"/>
                    <a:pt x="294" y="305"/>
                    <a:pt x="295" y="304"/>
                  </a:cubicBezTo>
                  <a:cubicBezTo>
                    <a:pt x="296" y="302"/>
                    <a:pt x="297" y="300"/>
                    <a:pt x="298" y="298"/>
                  </a:cubicBezTo>
                  <a:cubicBezTo>
                    <a:pt x="300" y="295"/>
                    <a:pt x="301" y="293"/>
                    <a:pt x="302" y="291"/>
                  </a:cubicBezTo>
                  <a:cubicBezTo>
                    <a:pt x="304" y="289"/>
                    <a:pt x="305" y="286"/>
                    <a:pt x="306" y="283"/>
                  </a:cubicBezTo>
                  <a:cubicBezTo>
                    <a:pt x="314" y="271"/>
                    <a:pt x="322" y="259"/>
                    <a:pt x="330" y="247"/>
                  </a:cubicBezTo>
                  <a:cubicBezTo>
                    <a:pt x="332" y="245"/>
                    <a:pt x="333" y="243"/>
                    <a:pt x="335" y="240"/>
                  </a:cubicBezTo>
                  <a:cubicBezTo>
                    <a:pt x="335" y="240"/>
                    <a:pt x="336" y="239"/>
                    <a:pt x="336" y="238"/>
                  </a:cubicBezTo>
                  <a:cubicBezTo>
                    <a:pt x="338" y="236"/>
                    <a:pt x="339" y="234"/>
                    <a:pt x="341" y="232"/>
                  </a:cubicBezTo>
                  <a:cubicBezTo>
                    <a:pt x="344" y="228"/>
                    <a:pt x="347" y="224"/>
                    <a:pt x="350" y="220"/>
                  </a:cubicBezTo>
                  <a:cubicBezTo>
                    <a:pt x="352" y="218"/>
                    <a:pt x="353" y="217"/>
                    <a:pt x="355" y="215"/>
                  </a:cubicBezTo>
                  <a:cubicBezTo>
                    <a:pt x="355" y="214"/>
                    <a:pt x="356" y="213"/>
                    <a:pt x="357" y="212"/>
                  </a:cubicBezTo>
                  <a:cubicBezTo>
                    <a:pt x="358" y="210"/>
                    <a:pt x="360" y="208"/>
                    <a:pt x="362" y="206"/>
                  </a:cubicBezTo>
                  <a:cubicBezTo>
                    <a:pt x="371" y="195"/>
                    <a:pt x="381" y="184"/>
                    <a:pt x="391" y="174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9" y="166"/>
                    <a:pt x="402" y="163"/>
                    <a:pt x="406" y="160"/>
                  </a:cubicBezTo>
                  <a:cubicBezTo>
                    <a:pt x="408" y="158"/>
                    <a:pt x="410" y="156"/>
                    <a:pt x="412" y="154"/>
                  </a:cubicBezTo>
                  <a:cubicBezTo>
                    <a:pt x="413" y="153"/>
                    <a:pt x="415" y="151"/>
                    <a:pt x="417" y="149"/>
                  </a:cubicBezTo>
                  <a:cubicBezTo>
                    <a:pt x="418" y="149"/>
                    <a:pt x="418" y="148"/>
                    <a:pt x="419" y="148"/>
                  </a:cubicBezTo>
                  <a:cubicBezTo>
                    <a:pt x="421" y="146"/>
                    <a:pt x="423" y="144"/>
                    <a:pt x="426" y="142"/>
                  </a:cubicBezTo>
                  <a:cubicBezTo>
                    <a:pt x="436" y="133"/>
                    <a:pt x="447" y="124"/>
                    <a:pt x="458" y="116"/>
                  </a:cubicBezTo>
                  <a:cubicBezTo>
                    <a:pt x="460" y="114"/>
                    <a:pt x="462" y="113"/>
                    <a:pt x="464" y="111"/>
                  </a:cubicBezTo>
                  <a:cubicBezTo>
                    <a:pt x="466" y="109"/>
                    <a:pt x="469" y="108"/>
                    <a:pt x="472" y="106"/>
                  </a:cubicBezTo>
                  <a:cubicBezTo>
                    <a:pt x="473" y="105"/>
                    <a:pt x="475" y="103"/>
                    <a:pt x="477" y="102"/>
                  </a:cubicBezTo>
                  <a:cubicBezTo>
                    <a:pt x="479" y="101"/>
                    <a:pt x="480" y="100"/>
                    <a:pt x="482" y="99"/>
                  </a:cubicBezTo>
                  <a:cubicBezTo>
                    <a:pt x="500" y="87"/>
                    <a:pt x="518" y="76"/>
                    <a:pt x="537" y="66"/>
                  </a:cubicBezTo>
                  <a:cubicBezTo>
                    <a:pt x="540" y="65"/>
                    <a:pt x="542" y="63"/>
                    <a:pt x="545" y="62"/>
                  </a:cubicBezTo>
                  <a:cubicBezTo>
                    <a:pt x="546" y="61"/>
                    <a:pt x="546" y="61"/>
                    <a:pt x="547" y="61"/>
                  </a:cubicBezTo>
                  <a:cubicBezTo>
                    <a:pt x="550" y="59"/>
                    <a:pt x="553" y="58"/>
                    <a:pt x="556" y="56"/>
                  </a:cubicBezTo>
                  <a:cubicBezTo>
                    <a:pt x="557" y="56"/>
                    <a:pt x="557" y="56"/>
                    <a:pt x="557" y="56"/>
                  </a:cubicBezTo>
                  <a:cubicBezTo>
                    <a:pt x="560" y="55"/>
                    <a:pt x="563" y="53"/>
                    <a:pt x="566" y="52"/>
                  </a:cubicBezTo>
                  <a:cubicBezTo>
                    <a:pt x="567" y="51"/>
                    <a:pt x="568" y="51"/>
                    <a:pt x="569" y="51"/>
                  </a:cubicBezTo>
                  <a:cubicBezTo>
                    <a:pt x="572" y="49"/>
                    <a:pt x="575" y="48"/>
                    <a:pt x="578" y="47"/>
                  </a:cubicBezTo>
                  <a:cubicBezTo>
                    <a:pt x="578" y="46"/>
                    <a:pt x="578" y="46"/>
                    <a:pt x="579" y="46"/>
                  </a:cubicBezTo>
                  <a:cubicBezTo>
                    <a:pt x="582" y="45"/>
                    <a:pt x="585" y="44"/>
                    <a:pt x="588" y="42"/>
                  </a:cubicBezTo>
                  <a:cubicBezTo>
                    <a:pt x="591" y="41"/>
                    <a:pt x="593" y="40"/>
                    <a:pt x="595" y="39"/>
                  </a:cubicBezTo>
                  <a:cubicBezTo>
                    <a:pt x="598" y="39"/>
                    <a:pt x="600" y="38"/>
                    <a:pt x="602" y="37"/>
                  </a:cubicBezTo>
                  <a:cubicBezTo>
                    <a:pt x="610" y="34"/>
                    <a:pt x="618" y="31"/>
                    <a:pt x="626" y="29"/>
                  </a:cubicBezTo>
                  <a:cubicBezTo>
                    <a:pt x="629" y="28"/>
                    <a:pt x="632" y="27"/>
                    <a:pt x="635" y="26"/>
                  </a:cubicBezTo>
                  <a:cubicBezTo>
                    <a:pt x="635" y="26"/>
                    <a:pt x="636" y="25"/>
                    <a:pt x="636" y="25"/>
                  </a:cubicBezTo>
                  <a:cubicBezTo>
                    <a:pt x="640" y="24"/>
                    <a:pt x="643" y="23"/>
                    <a:pt x="647" y="22"/>
                  </a:cubicBezTo>
                  <a:cubicBezTo>
                    <a:pt x="651" y="21"/>
                    <a:pt x="654" y="20"/>
                    <a:pt x="658" y="19"/>
                  </a:cubicBezTo>
                  <a:cubicBezTo>
                    <a:pt x="659" y="19"/>
                    <a:pt x="659" y="19"/>
                    <a:pt x="659" y="19"/>
                  </a:cubicBezTo>
                  <a:cubicBezTo>
                    <a:pt x="662" y="18"/>
                    <a:pt x="664" y="18"/>
                    <a:pt x="666" y="17"/>
                  </a:cubicBezTo>
                  <a:cubicBezTo>
                    <a:pt x="669" y="16"/>
                    <a:pt x="671" y="16"/>
                    <a:pt x="673" y="15"/>
                  </a:cubicBezTo>
                  <a:cubicBezTo>
                    <a:pt x="677" y="15"/>
                    <a:pt x="680" y="14"/>
                    <a:pt x="683" y="13"/>
                  </a:cubicBezTo>
                  <a:cubicBezTo>
                    <a:pt x="686" y="12"/>
                    <a:pt x="689" y="12"/>
                    <a:pt x="692" y="11"/>
                  </a:cubicBezTo>
                  <a:cubicBezTo>
                    <a:pt x="698" y="10"/>
                    <a:pt x="704" y="9"/>
                    <a:pt x="710" y="8"/>
                  </a:cubicBezTo>
                  <a:cubicBezTo>
                    <a:pt x="713" y="7"/>
                    <a:pt x="716" y="7"/>
                    <a:pt x="719" y="7"/>
                  </a:cubicBezTo>
                  <a:cubicBezTo>
                    <a:pt x="722" y="6"/>
                    <a:pt x="726" y="5"/>
                    <a:pt x="730" y="5"/>
                  </a:cubicBezTo>
                  <a:cubicBezTo>
                    <a:pt x="734" y="5"/>
                    <a:pt x="737" y="4"/>
                    <a:pt x="741" y="4"/>
                  </a:cubicBezTo>
                  <a:cubicBezTo>
                    <a:pt x="743" y="3"/>
                    <a:pt x="745" y="3"/>
                    <a:pt x="748" y="3"/>
                  </a:cubicBezTo>
                  <a:cubicBezTo>
                    <a:pt x="749" y="3"/>
                    <a:pt x="751" y="3"/>
                    <a:pt x="752" y="3"/>
                  </a:cubicBezTo>
                  <a:cubicBezTo>
                    <a:pt x="754" y="2"/>
                    <a:pt x="756" y="2"/>
                    <a:pt x="759" y="2"/>
                  </a:cubicBezTo>
                  <a:cubicBezTo>
                    <a:pt x="762" y="2"/>
                    <a:pt x="765" y="1"/>
                    <a:pt x="768" y="1"/>
                  </a:cubicBezTo>
                  <a:cubicBezTo>
                    <a:pt x="768" y="1"/>
                    <a:pt x="768" y="1"/>
                    <a:pt x="768" y="1"/>
                  </a:cubicBezTo>
                  <a:cubicBezTo>
                    <a:pt x="772" y="1"/>
                    <a:pt x="776" y="1"/>
                    <a:pt x="780" y="1"/>
                  </a:cubicBezTo>
                  <a:cubicBezTo>
                    <a:pt x="781" y="1"/>
                    <a:pt x="781" y="1"/>
                    <a:pt x="782" y="1"/>
                  </a:cubicBezTo>
                  <a:cubicBezTo>
                    <a:pt x="784" y="0"/>
                    <a:pt x="785" y="0"/>
                    <a:pt x="787" y="0"/>
                  </a:cubicBezTo>
                  <a:cubicBezTo>
                    <a:pt x="790" y="0"/>
                    <a:pt x="792" y="0"/>
                    <a:pt x="795" y="0"/>
                  </a:cubicBezTo>
                  <a:cubicBezTo>
                    <a:pt x="801" y="0"/>
                    <a:pt x="806" y="0"/>
                    <a:pt x="812" y="0"/>
                  </a:cubicBezTo>
                  <a:close/>
                </a:path>
              </a:pathLst>
            </a:custGeom>
            <a:gradFill>
              <a:gsLst>
                <a:gs pos="97000">
                  <a:srgbClr val="ADBAB0"/>
                </a:gs>
                <a:gs pos="33000">
                  <a:srgbClr val="E6F0F1"/>
                </a:gs>
              </a:gsLst>
              <a:lin ang="2700000" scaled="1"/>
            </a:gradFill>
            <a:ln w="12700" cap="flat">
              <a:noFill/>
              <a:prstDash val="solid"/>
              <a:miter lim="800000"/>
            </a:ln>
            <a:effectLst>
              <a:outerShdw blurRad="50800" dir="10800000" algn="r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4688762" y="3429002"/>
              <a:ext cx="1408192" cy="1941193"/>
            </a:xfrm>
            <a:custGeom>
              <a:avLst/>
              <a:gdLst>
                <a:gd name="T0" fmla="*/ 588 w 588"/>
                <a:gd name="T1" fmla="*/ 812 h 812"/>
                <a:gd name="T2" fmla="*/ 440 w 588"/>
                <a:gd name="T3" fmla="*/ 654 h 812"/>
                <a:gd name="T4" fmla="*/ 336 w 588"/>
                <a:gd name="T5" fmla="*/ 522 h 812"/>
                <a:gd name="T6" fmla="*/ 327 w 588"/>
                <a:gd name="T7" fmla="*/ 518 h 812"/>
                <a:gd name="T8" fmla="*/ 314 w 588"/>
                <a:gd name="T9" fmla="*/ 511 h 812"/>
                <a:gd name="T10" fmla="*/ 298 w 588"/>
                <a:gd name="T11" fmla="*/ 502 h 812"/>
                <a:gd name="T12" fmla="*/ 285 w 588"/>
                <a:gd name="T13" fmla="*/ 495 h 812"/>
                <a:gd name="T14" fmla="*/ 256 w 588"/>
                <a:gd name="T15" fmla="*/ 477 h 812"/>
                <a:gd name="T16" fmla="*/ 247 w 588"/>
                <a:gd name="T17" fmla="*/ 470 h 812"/>
                <a:gd name="T18" fmla="*/ 233 w 588"/>
                <a:gd name="T19" fmla="*/ 460 h 812"/>
                <a:gd name="T20" fmla="*/ 219 w 588"/>
                <a:gd name="T21" fmla="*/ 450 h 812"/>
                <a:gd name="T22" fmla="*/ 208 w 588"/>
                <a:gd name="T23" fmla="*/ 440 h 812"/>
                <a:gd name="T24" fmla="*/ 177 w 588"/>
                <a:gd name="T25" fmla="*/ 412 h 812"/>
                <a:gd name="T26" fmla="*/ 173 w 588"/>
                <a:gd name="T27" fmla="*/ 408 h 812"/>
                <a:gd name="T28" fmla="*/ 162 w 588"/>
                <a:gd name="T29" fmla="*/ 397 h 812"/>
                <a:gd name="T30" fmla="*/ 151 w 588"/>
                <a:gd name="T31" fmla="*/ 386 h 812"/>
                <a:gd name="T32" fmla="*/ 142 w 588"/>
                <a:gd name="T33" fmla="*/ 375 h 812"/>
                <a:gd name="T34" fmla="*/ 127 w 588"/>
                <a:gd name="T35" fmla="*/ 357 h 812"/>
                <a:gd name="T36" fmla="*/ 114 w 588"/>
                <a:gd name="T37" fmla="*/ 340 h 812"/>
                <a:gd name="T38" fmla="*/ 108 w 588"/>
                <a:gd name="T39" fmla="*/ 332 h 812"/>
                <a:gd name="T40" fmla="*/ 74 w 588"/>
                <a:gd name="T41" fmla="*/ 279 h 812"/>
                <a:gd name="T42" fmla="*/ 66 w 588"/>
                <a:gd name="T43" fmla="*/ 263 h 812"/>
                <a:gd name="T44" fmla="*/ 56 w 588"/>
                <a:gd name="T45" fmla="*/ 243 h 812"/>
                <a:gd name="T46" fmla="*/ 51 w 588"/>
                <a:gd name="T47" fmla="*/ 234 h 812"/>
                <a:gd name="T48" fmla="*/ 47 w 588"/>
                <a:gd name="T49" fmla="*/ 224 h 812"/>
                <a:gd name="T50" fmla="*/ 35 w 588"/>
                <a:gd name="T51" fmla="*/ 193 h 812"/>
                <a:gd name="T52" fmla="*/ 31 w 588"/>
                <a:gd name="T53" fmla="*/ 181 h 812"/>
                <a:gd name="T54" fmla="*/ 23 w 588"/>
                <a:gd name="T55" fmla="*/ 158 h 812"/>
                <a:gd name="T56" fmla="*/ 20 w 588"/>
                <a:gd name="T57" fmla="*/ 148 h 812"/>
                <a:gd name="T58" fmla="*/ 17 w 588"/>
                <a:gd name="T59" fmla="*/ 136 h 812"/>
                <a:gd name="T60" fmla="*/ 14 w 588"/>
                <a:gd name="T61" fmla="*/ 123 h 812"/>
                <a:gd name="T62" fmla="*/ 7 w 588"/>
                <a:gd name="T63" fmla="*/ 84 h 812"/>
                <a:gd name="T64" fmla="*/ 5 w 588"/>
                <a:gd name="T65" fmla="*/ 73 h 812"/>
                <a:gd name="T66" fmla="*/ 4 w 588"/>
                <a:gd name="T67" fmla="*/ 62 h 812"/>
                <a:gd name="T68" fmla="*/ 2 w 588"/>
                <a:gd name="T69" fmla="*/ 47 h 812"/>
                <a:gd name="T70" fmla="*/ 1 w 588"/>
                <a:gd name="T71" fmla="*/ 35 h 812"/>
                <a:gd name="T72" fmla="*/ 1 w 588"/>
                <a:gd name="T73" fmla="*/ 23 h 812"/>
                <a:gd name="T74" fmla="*/ 588 w 588"/>
                <a:gd name="T7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8" h="812">
                  <a:moveTo>
                    <a:pt x="588" y="0"/>
                  </a:moveTo>
                  <a:cubicBezTo>
                    <a:pt x="588" y="812"/>
                    <a:pt x="588" y="812"/>
                    <a:pt x="588" y="812"/>
                  </a:cubicBezTo>
                  <a:cubicBezTo>
                    <a:pt x="537" y="812"/>
                    <a:pt x="488" y="808"/>
                    <a:pt x="440" y="799"/>
                  </a:cubicBezTo>
                  <a:cubicBezTo>
                    <a:pt x="440" y="654"/>
                    <a:pt x="440" y="654"/>
                    <a:pt x="440" y="654"/>
                  </a:cubicBezTo>
                  <a:cubicBezTo>
                    <a:pt x="440" y="601"/>
                    <a:pt x="409" y="553"/>
                    <a:pt x="360" y="533"/>
                  </a:cubicBezTo>
                  <a:cubicBezTo>
                    <a:pt x="352" y="529"/>
                    <a:pt x="344" y="526"/>
                    <a:pt x="336" y="522"/>
                  </a:cubicBezTo>
                  <a:cubicBezTo>
                    <a:pt x="333" y="521"/>
                    <a:pt x="330" y="520"/>
                    <a:pt x="328" y="518"/>
                  </a:cubicBezTo>
                  <a:cubicBezTo>
                    <a:pt x="327" y="518"/>
                    <a:pt x="327" y="518"/>
                    <a:pt x="327" y="518"/>
                  </a:cubicBezTo>
                  <a:cubicBezTo>
                    <a:pt x="325" y="517"/>
                    <a:pt x="322" y="515"/>
                    <a:pt x="320" y="514"/>
                  </a:cubicBezTo>
                  <a:cubicBezTo>
                    <a:pt x="318" y="513"/>
                    <a:pt x="316" y="512"/>
                    <a:pt x="314" y="511"/>
                  </a:cubicBezTo>
                  <a:cubicBezTo>
                    <a:pt x="311" y="510"/>
                    <a:pt x="308" y="508"/>
                    <a:pt x="306" y="507"/>
                  </a:cubicBezTo>
                  <a:cubicBezTo>
                    <a:pt x="303" y="505"/>
                    <a:pt x="300" y="504"/>
                    <a:pt x="298" y="502"/>
                  </a:cubicBezTo>
                  <a:cubicBezTo>
                    <a:pt x="295" y="501"/>
                    <a:pt x="293" y="500"/>
                    <a:pt x="290" y="498"/>
                  </a:cubicBezTo>
                  <a:cubicBezTo>
                    <a:pt x="288" y="497"/>
                    <a:pt x="286" y="496"/>
                    <a:pt x="285" y="495"/>
                  </a:cubicBezTo>
                  <a:cubicBezTo>
                    <a:pt x="278" y="491"/>
                    <a:pt x="272" y="487"/>
                    <a:pt x="266" y="483"/>
                  </a:cubicBezTo>
                  <a:cubicBezTo>
                    <a:pt x="263" y="481"/>
                    <a:pt x="259" y="479"/>
                    <a:pt x="256" y="477"/>
                  </a:cubicBezTo>
                  <a:cubicBezTo>
                    <a:pt x="256" y="477"/>
                    <a:pt x="255" y="476"/>
                    <a:pt x="255" y="476"/>
                  </a:cubicBezTo>
                  <a:cubicBezTo>
                    <a:pt x="252" y="474"/>
                    <a:pt x="249" y="472"/>
                    <a:pt x="247" y="470"/>
                  </a:cubicBezTo>
                  <a:cubicBezTo>
                    <a:pt x="245" y="469"/>
                    <a:pt x="242" y="467"/>
                    <a:pt x="240" y="465"/>
                  </a:cubicBezTo>
                  <a:cubicBezTo>
                    <a:pt x="238" y="464"/>
                    <a:pt x="235" y="462"/>
                    <a:pt x="233" y="460"/>
                  </a:cubicBezTo>
                  <a:cubicBezTo>
                    <a:pt x="231" y="459"/>
                    <a:pt x="228" y="457"/>
                    <a:pt x="226" y="455"/>
                  </a:cubicBezTo>
                  <a:cubicBezTo>
                    <a:pt x="224" y="453"/>
                    <a:pt x="222" y="452"/>
                    <a:pt x="219" y="450"/>
                  </a:cubicBezTo>
                  <a:cubicBezTo>
                    <a:pt x="217" y="448"/>
                    <a:pt x="216" y="447"/>
                    <a:pt x="214" y="445"/>
                  </a:cubicBezTo>
                  <a:cubicBezTo>
                    <a:pt x="212" y="444"/>
                    <a:pt x="210" y="442"/>
                    <a:pt x="208" y="440"/>
                  </a:cubicBezTo>
                  <a:cubicBezTo>
                    <a:pt x="200" y="433"/>
                    <a:pt x="192" y="426"/>
                    <a:pt x="184" y="419"/>
                  </a:cubicBezTo>
                  <a:cubicBezTo>
                    <a:pt x="182" y="417"/>
                    <a:pt x="179" y="415"/>
                    <a:pt x="177" y="412"/>
                  </a:cubicBezTo>
                  <a:cubicBezTo>
                    <a:pt x="177" y="412"/>
                    <a:pt x="177" y="412"/>
                    <a:pt x="176" y="412"/>
                  </a:cubicBezTo>
                  <a:cubicBezTo>
                    <a:pt x="175" y="411"/>
                    <a:pt x="174" y="409"/>
                    <a:pt x="173" y="408"/>
                  </a:cubicBezTo>
                  <a:cubicBezTo>
                    <a:pt x="172" y="407"/>
                    <a:pt x="170" y="406"/>
                    <a:pt x="169" y="405"/>
                  </a:cubicBezTo>
                  <a:cubicBezTo>
                    <a:pt x="167" y="402"/>
                    <a:pt x="164" y="400"/>
                    <a:pt x="162" y="397"/>
                  </a:cubicBezTo>
                  <a:cubicBezTo>
                    <a:pt x="160" y="395"/>
                    <a:pt x="158" y="393"/>
                    <a:pt x="157" y="392"/>
                  </a:cubicBezTo>
                  <a:cubicBezTo>
                    <a:pt x="155" y="390"/>
                    <a:pt x="153" y="388"/>
                    <a:pt x="151" y="386"/>
                  </a:cubicBezTo>
                  <a:cubicBezTo>
                    <a:pt x="150" y="385"/>
                    <a:pt x="150" y="384"/>
                    <a:pt x="149" y="383"/>
                  </a:cubicBezTo>
                  <a:cubicBezTo>
                    <a:pt x="147" y="381"/>
                    <a:pt x="144" y="378"/>
                    <a:pt x="142" y="375"/>
                  </a:cubicBezTo>
                  <a:cubicBezTo>
                    <a:pt x="139" y="372"/>
                    <a:pt x="137" y="369"/>
                    <a:pt x="134" y="366"/>
                  </a:cubicBezTo>
                  <a:cubicBezTo>
                    <a:pt x="132" y="363"/>
                    <a:pt x="129" y="360"/>
                    <a:pt x="127" y="357"/>
                  </a:cubicBezTo>
                  <a:cubicBezTo>
                    <a:pt x="124" y="354"/>
                    <a:pt x="122" y="351"/>
                    <a:pt x="120" y="348"/>
                  </a:cubicBezTo>
                  <a:cubicBezTo>
                    <a:pt x="118" y="345"/>
                    <a:pt x="116" y="343"/>
                    <a:pt x="114" y="340"/>
                  </a:cubicBezTo>
                  <a:cubicBezTo>
                    <a:pt x="112" y="338"/>
                    <a:pt x="111" y="336"/>
                    <a:pt x="109" y="334"/>
                  </a:cubicBezTo>
                  <a:cubicBezTo>
                    <a:pt x="109" y="333"/>
                    <a:pt x="108" y="332"/>
                    <a:pt x="108" y="332"/>
                  </a:cubicBezTo>
                  <a:cubicBezTo>
                    <a:pt x="106" y="330"/>
                    <a:pt x="105" y="328"/>
                    <a:pt x="104" y="326"/>
                  </a:cubicBezTo>
                  <a:cubicBezTo>
                    <a:pt x="93" y="311"/>
                    <a:pt x="84" y="296"/>
                    <a:pt x="74" y="279"/>
                  </a:cubicBezTo>
                  <a:cubicBezTo>
                    <a:pt x="73" y="276"/>
                    <a:pt x="71" y="273"/>
                    <a:pt x="69" y="270"/>
                  </a:cubicBezTo>
                  <a:cubicBezTo>
                    <a:pt x="68" y="268"/>
                    <a:pt x="67" y="266"/>
                    <a:pt x="66" y="263"/>
                  </a:cubicBezTo>
                  <a:cubicBezTo>
                    <a:pt x="63" y="259"/>
                    <a:pt x="61" y="254"/>
                    <a:pt x="59" y="250"/>
                  </a:cubicBezTo>
                  <a:cubicBezTo>
                    <a:pt x="58" y="248"/>
                    <a:pt x="57" y="246"/>
                    <a:pt x="56" y="243"/>
                  </a:cubicBezTo>
                  <a:cubicBezTo>
                    <a:pt x="55" y="243"/>
                    <a:pt x="55" y="242"/>
                    <a:pt x="55" y="241"/>
                  </a:cubicBezTo>
                  <a:cubicBezTo>
                    <a:pt x="53" y="238"/>
                    <a:pt x="52" y="236"/>
                    <a:pt x="51" y="234"/>
                  </a:cubicBezTo>
                  <a:cubicBezTo>
                    <a:pt x="51" y="232"/>
                    <a:pt x="50" y="231"/>
                    <a:pt x="49" y="229"/>
                  </a:cubicBezTo>
                  <a:cubicBezTo>
                    <a:pt x="49" y="227"/>
                    <a:pt x="48" y="226"/>
                    <a:pt x="47" y="224"/>
                  </a:cubicBezTo>
                  <a:cubicBezTo>
                    <a:pt x="44" y="217"/>
                    <a:pt x="41" y="210"/>
                    <a:pt x="39" y="204"/>
                  </a:cubicBezTo>
                  <a:cubicBezTo>
                    <a:pt x="37" y="200"/>
                    <a:pt x="36" y="196"/>
                    <a:pt x="35" y="193"/>
                  </a:cubicBezTo>
                  <a:cubicBezTo>
                    <a:pt x="35" y="193"/>
                    <a:pt x="35" y="193"/>
                    <a:pt x="35" y="192"/>
                  </a:cubicBezTo>
                  <a:cubicBezTo>
                    <a:pt x="33" y="189"/>
                    <a:pt x="32" y="185"/>
                    <a:pt x="31" y="181"/>
                  </a:cubicBezTo>
                  <a:cubicBezTo>
                    <a:pt x="29" y="176"/>
                    <a:pt x="28" y="172"/>
                    <a:pt x="26" y="167"/>
                  </a:cubicBezTo>
                  <a:cubicBezTo>
                    <a:pt x="25" y="164"/>
                    <a:pt x="24" y="161"/>
                    <a:pt x="23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2" y="154"/>
                    <a:pt x="21" y="151"/>
                    <a:pt x="20" y="148"/>
                  </a:cubicBezTo>
                  <a:cubicBezTo>
                    <a:pt x="20" y="147"/>
                    <a:pt x="20" y="146"/>
                    <a:pt x="20" y="145"/>
                  </a:cubicBezTo>
                  <a:cubicBezTo>
                    <a:pt x="19" y="142"/>
                    <a:pt x="18" y="139"/>
                    <a:pt x="17" y="136"/>
                  </a:cubicBezTo>
                  <a:cubicBezTo>
                    <a:pt x="17" y="135"/>
                    <a:pt x="17" y="135"/>
                    <a:pt x="17" y="134"/>
                  </a:cubicBezTo>
                  <a:cubicBezTo>
                    <a:pt x="16" y="131"/>
                    <a:pt x="15" y="127"/>
                    <a:pt x="14" y="123"/>
                  </a:cubicBezTo>
                  <a:cubicBezTo>
                    <a:pt x="13" y="119"/>
                    <a:pt x="13" y="115"/>
                    <a:pt x="12" y="111"/>
                  </a:cubicBezTo>
                  <a:cubicBezTo>
                    <a:pt x="10" y="102"/>
                    <a:pt x="8" y="93"/>
                    <a:pt x="7" y="84"/>
                  </a:cubicBezTo>
                  <a:cubicBezTo>
                    <a:pt x="6" y="81"/>
                    <a:pt x="6" y="78"/>
                    <a:pt x="6" y="75"/>
                  </a:cubicBezTo>
                  <a:cubicBezTo>
                    <a:pt x="6" y="75"/>
                    <a:pt x="5" y="74"/>
                    <a:pt x="5" y="73"/>
                  </a:cubicBezTo>
                  <a:cubicBezTo>
                    <a:pt x="5" y="70"/>
                    <a:pt x="4" y="66"/>
                    <a:pt x="4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59"/>
                    <a:pt x="3" y="56"/>
                    <a:pt x="3" y="53"/>
                  </a:cubicBezTo>
                  <a:cubicBezTo>
                    <a:pt x="3" y="51"/>
                    <a:pt x="3" y="49"/>
                    <a:pt x="2" y="47"/>
                  </a:cubicBezTo>
                  <a:cubicBezTo>
                    <a:pt x="2" y="45"/>
                    <a:pt x="2" y="43"/>
                    <a:pt x="2" y="41"/>
                  </a:cubicBezTo>
                  <a:cubicBezTo>
                    <a:pt x="2" y="39"/>
                    <a:pt x="2" y="37"/>
                    <a:pt x="1" y="35"/>
                  </a:cubicBezTo>
                  <a:cubicBezTo>
                    <a:pt x="1" y="34"/>
                    <a:pt x="1" y="32"/>
                    <a:pt x="1" y="31"/>
                  </a:cubicBezTo>
                  <a:cubicBezTo>
                    <a:pt x="1" y="28"/>
                    <a:pt x="1" y="26"/>
                    <a:pt x="1" y="23"/>
                  </a:cubicBezTo>
                  <a:cubicBezTo>
                    <a:pt x="0" y="15"/>
                    <a:pt x="0" y="8"/>
                    <a:pt x="0" y="0"/>
                  </a:cubicBezTo>
                  <a:lnTo>
                    <a:pt x="588" y="0"/>
                  </a:lnTo>
                  <a:close/>
                </a:path>
              </a:pathLst>
            </a:custGeom>
            <a:gradFill>
              <a:gsLst>
                <a:gs pos="97000">
                  <a:srgbClr val="ADBAB0"/>
                </a:gs>
                <a:gs pos="33000">
                  <a:srgbClr val="E6F0F1"/>
                </a:gs>
              </a:gsLst>
              <a:lin ang="2700000" scaled="1"/>
            </a:gradFill>
            <a:ln w="12700" cap="flat">
              <a:noFill/>
              <a:prstDash val="solid"/>
              <a:miter lim="800000"/>
            </a:ln>
            <a:effectLst>
              <a:outerShdw blurRad="50800" dir="10800000" algn="r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5060715" y="2423203"/>
              <a:ext cx="2095115" cy="209384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5" name="Picture 4" descr="C:\Users\User\Desktop\Инфо оканчания 28 та т.ш\yangisi\ishchi guruh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7" y="1657975"/>
            <a:ext cx="691804" cy="7656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2336200" y="1189475"/>
            <a:ext cx="411283" cy="426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378372" y="1195071"/>
            <a:ext cx="3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3775" y="3906640"/>
            <a:ext cx="3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956839" y="1107171"/>
            <a:ext cx="411283" cy="426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036359" y="1107171"/>
            <a:ext cx="3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4917" y="1195071"/>
            <a:ext cx="211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Umumbashariy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9503" y="4062947"/>
            <a:ext cx="3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6" name="Picture 3" descr="C:\Users\User\Desktop\rrrrrrrrrrrrrrrrrrrrrrrrrrrrrr.pn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l="29155" t="9276" r="27827" b="16220"/>
          <a:stretch>
            <a:fillRect/>
          </a:stretch>
        </p:blipFill>
        <p:spPr bwMode="auto">
          <a:xfrm>
            <a:off x="10594431" y="1354549"/>
            <a:ext cx="730793" cy="539432"/>
          </a:xfrm>
          <a:prstGeom prst="rect">
            <a:avLst/>
          </a:prstGeom>
          <a:noFill/>
        </p:spPr>
      </p:pic>
      <p:sp>
        <p:nvSpPr>
          <p:cNvPr id="49" name="Овал 48"/>
          <p:cNvSpPr/>
          <p:nvPr/>
        </p:nvSpPr>
        <p:spPr>
          <a:xfrm>
            <a:off x="5419336" y="4091306"/>
            <a:ext cx="411283" cy="426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483263" y="4100293"/>
            <a:ext cx="3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01938" y="4100293"/>
            <a:ext cx="146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Shaxsiy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21508" y="4811148"/>
            <a:ext cx="33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99793" y="1107171"/>
            <a:ext cx="146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200" y="1665706"/>
            <a:ext cx="3629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tabiat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jamiyatning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muhim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tomonlarini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aloqadorliklarini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ifodalaydigan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umumbashariy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xususiyatga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Bunday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o‘z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ahamiyatini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yo‘qotmaydigan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umumbashariy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abadiy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qadriyatlardir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2951" y="1630848"/>
            <a:ext cx="3305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Muayyan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elat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millat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xalqning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hayoti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turmush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tarzi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madaniyati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urf-odat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anʼanalari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o‘tmishi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kelajagi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bog‘liq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qadriyatlardir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321" y="4783596"/>
            <a:ext cx="370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faoliyati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turmush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tarzi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eʼtiqodi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maʼnosi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odobi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go‘zalligi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bog‘liq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shaxsiy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qadriyatlardir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Navro'z bayramini umumxalq sayillari shaklida o'tkazishga ruxsat berildi –  O'zbekiston yangiliklari – Gazeta.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37" y="3944080"/>
            <a:ext cx="2519687" cy="19981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Qadriyatlar qadri - zarnews.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9" y="3944080"/>
            <a:ext cx="2798079" cy="22089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9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DF93BE5-01A5-74FA-0E92-1D910F88101A}"/>
              </a:ext>
            </a:extLst>
          </p:cNvPr>
          <p:cNvSpPr/>
          <p:nvPr/>
        </p:nvSpPr>
        <p:spPr>
          <a:xfrm>
            <a:off x="990600" y="259184"/>
            <a:ext cx="10477500" cy="6960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Cyrl-UZ" alt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Талаба-ёшлар ўртасида ташкил этилган Профилактик ва Психологик тадбирлар</a:t>
            </a:r>
            <a:endParaRPr lang="ru-RU" alt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287" y="1082159"/>
            <a:ext cx="1090612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Insoniyat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paydo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bo‘lishi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bilan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tili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urf-odatlari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anʼanalari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dini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madaniyati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ezgulikni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ifodalovchi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axloqiy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fazilatlari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vujudga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kela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boshlagan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Ularning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mazmunida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xalqning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hayot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tarzi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ruhiyati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maʼnaviyati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madaniyati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turmush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tarzi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o‘y-xayollari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aks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etgan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millatning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tarixi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yashash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tarzi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maʼnaviyati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hamda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madaniyati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bilan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uzviy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bog‘liq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holda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namoyon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bo‘ladi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Biz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yuqorida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taʼkidlaganimizdek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o‘zbek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xalqi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maʼnaviy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axloqodobga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bag‘ishlangan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maxsus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teran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taʼlimotlarning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merosxo‘ridir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Jumladan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Yusuf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Xos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Hojibning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Qutadg‘u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bilig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hmad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Yugnakiyning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Hibbat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ul-xaqoyiq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asarlari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Kaykovusning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Qobusnoma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Burhoniddin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Marg‘inoniyning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yetti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kitobdan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iborat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Hidoya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Husayn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Voiz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Koshifiyning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xloqi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Muhsiniy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nomli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odob-axloq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meʼyorlarini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batafsil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yoritib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bergan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asarlari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bugungi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kunda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o‘z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ahamiyatini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dolzarbligini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yo‘qotmagan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B.Ziyomuhammadov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o‘zining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Komillikka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eltuvchi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kitob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asarida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so‘ziga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quyidagicha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taʼrif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beradi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Kishini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qurshab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turgan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cheksiz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ko‘p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narsa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hodisalar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shu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jumladan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maʼnaviyat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ichidan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ham,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muayyan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shaxs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yoki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ijtimoiy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guruh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konkret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bir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millat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yoxud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butun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insoniyat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uchun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alohida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ahamiyatga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qadrga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ega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bo‘lganlarini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deyiladi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“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Moddiy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kishilar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moddiy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ehtiyojlarini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qondirib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o‘ziga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xos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xususiyati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shakllariga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ko‘ra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odamlarda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alohida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his-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tuyg‘u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uyg‘otuvchi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moddiy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narsalarga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aytiladi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Ularga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buyuk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inshootlar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bog‘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xiyobonlar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antiqa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uy-ro‘zg‘or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buyumlari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tarixiy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qimmatga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ega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bo‘lgan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anjomlari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qurol-yarog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‘,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oziq-ovqat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shaxsiy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buyumlar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shunga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o‘xshash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narsalar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kiradi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16200000">
            <a:off x="261938" y="5862637"/>
            <a:ext cx="723900" cy="733425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DF93BE5-01A5-74FA-0E92-1D910F88101A}"/>
              </a:ext>
            </a:extLst>
          </p:cNvPr>
          <p:cNvSpPr/>
          <p:nvPr/>
        </p:nvSpPr>
        <p:spPr>
          <a:xfrm>
            <a:off x="657225" y="208059"/>
            <a:ext cx="10477500" cy="6960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O‘zbekiston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xalqi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umuminsoniy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qadriyatlarga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tayanadi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Bularning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ikkinchisini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inkor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etmaydi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quyidagilardan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iborat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deb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quyidagilarni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sanaydi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525" y="1066800"/>
            <a:ext cx="933450" cy="5391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O'zbekiston aholisi 33 mlndan oshdi | UzReport.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43012"/>
            <a:ext cx="1695241" cy="1281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день празднования Навруза ожидается погода без осадков – Новости  Узбекистана – Газета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" y="2686050"/>
            <a:ext cx="2368550" cy="18859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vro`z — bunyodkorlik, birdamlik va rizq-ro`z bayrami - Darakc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4838701"/>
            <a:ext cx="1695241" cy="13062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4176" y="1171575"/>
            <a:ext cx="85343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Xalqimiz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hayotida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jamoa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bo‘lib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yashash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ruhining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ustuvorligi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Xalq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ongida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ustuvor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bo‘lgan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fikr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do‘st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yaxshi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qo‘shni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bo‘lib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tinchlik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totuvlikda,yaqin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hamkorlikda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yashash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Oila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mahalla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el-yurt,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Vatan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tushunchalarini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muqaddas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bilish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4. Ota-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mahalla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jamoalariga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rahbarlarga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yuksak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hurmat-eʼtibor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ko‘rsatish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butun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jamiyatni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hurmat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qilish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Millatning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o‘lmas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ruhi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millat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maʼnaviyatining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hayotbaxsh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manbai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sifatida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tiliga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muhabbat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uyg‘otish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sevish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Kattalarga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hurmat-ehtirom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kichiklarga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izzat-eʼtibor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qoidaga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amal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qilish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yol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zotiga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ehtirom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ko‘rsatish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yaʼni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muhabbat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go‘zallik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nafosat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timsoli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bo‘lgan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ayolni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qadrlash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Sabr-toqat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mehnatsevarlik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Halollik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mehr-oqibatni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nazarda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tutadi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5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342901"/>
            <a:ext cx="11220450" cy="622934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Bugungi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kunda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yurtimizda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azaliy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qadriyatlarni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tiklash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,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yurtimizda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ijtimoiy-iqtisodiy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hamda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siyosiy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sohani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yanada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yaxshilash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maqsadida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bir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qator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tizmli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ishlar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amalga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oshirilmoqda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.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Buning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yorqin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dalili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sifatida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O‘zbekiston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Respublikasi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Prezidentining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2022-yil 28-yanvardagi PF-60-sonli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Famoni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bilan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tasdiqlangan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“2022 – 2026-yillarga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mo‘ljallangan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Yangi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O‘zbekistonning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taraqqiyot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strategiyasini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“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Inson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qadrini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ulug‘lash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faol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mahalla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yili”da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amalga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oshirishga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oid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D</a:t>
            </a:r>
            <a:r>
              <a:rPr lang="ru-RU" sz="5100" b="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vl</a:t>
            </a:r>
            <a:r>
              <a:rPr lang="ru-RU" sz="5100" b="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t D</a:t>
            </a:r>
            <a:r>
              <a:rPr lang="ru-RU" sz="5100" b="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sturi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”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ishlab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chiqilgan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bo‘lib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,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mazkur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Davlat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dasturi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quyidagi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7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yo‘nalishni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o‘z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ichiga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oladi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: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Inson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qadrini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yuksaltirish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erkin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fuqarolik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jamiyatini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yanada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rivojlantirish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orqali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xalqparvar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davlat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barpo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etish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;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Mamlakatimizda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adolat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qonun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ustuvorligi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tamoyillarini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taraqqiyotning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eng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asosiy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zarur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shartiga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aylantirish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;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Milliy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iqtisodiyotni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jadal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rivojlantirish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yuqori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o‘sish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surʼatlarini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taʼminlash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;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5100" b="0" dirty="0"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dolatli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ijtimoiy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siyosat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yuritish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,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inson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kapitalini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rivojlantirish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;</a:t>
            </a:r>
            <a:b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</a:b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Maʼnaviy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taraqqiyotni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taʼminlash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sohani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yangi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bosqichga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olib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chiqish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;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Milliy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manfaatlardan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kelib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chiqqan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holda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umumbashariy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muammolarga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yondashish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;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Mamlakatimiz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xavfsizligi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mudofaa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salohiyatini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kuchaytirish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,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ochiq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,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pragmatik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va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faol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tashqi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siyosat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olib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en-US" sz="5100" b="0" dirty="0" err="1">
                <a:latin typeface="Baskerville Old Face" panose="02020602080505020303" pitchFamily="18" charset="0"/>
                <a:ea typeface="Cambria" panose="02040503050406030204" pitchFamily="18" charset="0"/>
              </a:rPr>
              <a:t>borish</a:t>
            </a:r>
            <a:r>
              <a:rPr lang="en-US" sz="5100" b="0" dirty="0">
                <a:latin typeface="Baskerville Old Face" panose="02020602080505020303" pitchFamily="18" charset="0"/>
                <a:ea typeface="Cambria" panose="02040503050406030204" pitchFamily="18" charset="0"/>
              </a:rPr>
              <a:t>.</a:t>
            </a:r>
            <a:endParaRPr lang="ru-RU" sz="51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3825" y="95250"/>
            <a:ext cx="438150" cy="4095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9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rdona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30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375" y="76200"/>
            <a:ext cx="1002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Mamlakatimizda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milliy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jamiyat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ongiga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Ommaviy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axborot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vositalari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tomonidan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singdirilib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boriladi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473" y="1333500"/>
            <a:ext cx="9763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Yoshlar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xususan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talabalar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o’quvchilarni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ma’naviy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barkamol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avlod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vakillari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sifatida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tarbiyalash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shakllantirishda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qadrlash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tuyg’usi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qadriyatlar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kategoriyasi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ularning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mohiyati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mazmuni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namoyon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bo’lish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shakllari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tug’risidagi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bilimlarning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majmuasi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bo’lgan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zamonaviy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aksiologiya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ya`ni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qadriyatshunoslikning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asoslarini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o’rgatish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nihoyatda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muhim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Ana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sababdan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umuminsoniyatning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qadrlash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me`yorlari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borasida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to’plagan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yutuqlarini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umumlashtirgan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bilim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sohalari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imkoniyatidan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foydalanish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ta`lim-tarbiya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samaradorligining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asosiy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mezonlaridan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biridir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25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777</TotalTime>
  <Words>699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Амалга ошириладиган маънавий-маърифий тадбирлар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236</cp:revision>
  <dcterms:created xsi:type="dcterms:W3CDTF">2023-01-03T10:35:14Z</dcterms:created>
  <dcterms:modified xsi:type="dcterms:W3CDTF">2023-11-24T07:32:44Z</dcterms:modified>
</cp:coreProperties>
</file>